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008">
          <p15:clr>
            <a:srgbClr val="A4A3A4"/>
          </p15:clr>
        </p15:guide>
        <p15:guide id="2" pos="288">
          <p15:clr>
            <a:srgbClr val="A4A3A4"/>
          </p15:clr>
        </p15:guide>
        <p15:guide id="3" orient="horz" pos="792">
          <p15:clr>
            <a:srgbClr val="A4A3A4"/>
          </p15:clr>
        </p15:guide>
      </p15:sldGuideLst>
    </p:ext>
    <p:ext uri="{2D200454-40CA-4A62-9FC3-DE9A4176ACB9}">
      <p15:notes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9241557-F6B0-4738-80CE-BD53F73AD41F}">
  <a:tblStyle styleId="{09241557-F6B0-4738-80CE-BD53F73AD41F}"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121" d="100"/>
          <a:sy n="121" d="100"/>
        </p:scale>
        <p:origin x="-832" y="-120"/>
      </p:cViewPr>
      <p:guideLst>
        <p:guide orient="horz" pos="1008"/>
        <p:guide orient="horz" pos="792"/>
        <p:guide pos="288"/>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85977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If this PowerPoint presentation contains mathematical equations, you may need to check that your computer has the following installed:</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 MathType Plugin</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 Math Player (free versions available)</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 NVDA Reader (free versions available)</a:t>
            </a:r>
            <a:endParaRPr sz="1200" b="0" i="0" u="none" strike="noStrike" cap="none">
              <a:solidFill>
                <a:schemeClr val="dk1"/>
              </a:solidFill>
              <a:latin typeface="Arial"/>
              <a:ea typeface="Arial"/>
              <a:cs typeface="Arial"/>
              <a:sym typeface="Arial"/>
            </a:endParaRPr>
          </a:p>
        </p:txBody>
      </p:sp>
      <p:sp>
        <p:nvSpPr>
          <p:cNvPr id="245" name="Google Shape;24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34" name="Google Shape;434;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52" name="Google Shape;45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85" name="Google Shape;48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07" name="Google Shape;3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noAutofit/>
          </a:bodyPr>
          <a:lstStyle>
            <a:lvl1pPr marL="457200" marR="0" lvl="0" indent="-228600" algn="r">
              <a:lnSpc>
                <a:spcPct val="100000"/>
              </a:lnSpc>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0" name="Google Shape;110;p11"/>
          <p:cNvSpPr txBox="1">
            <a:spLocks noGrp="1"/>
          </p:cNvSpPr>
          <p:nvPr>
            <p:ph type="body" idx="1"/>
          </p:nvPr>
        </p:nvSpPr>
        <p:spPr>
          <a:xfrm>
            <a:off x="457200" y="1633875"/>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1" name="Google Shape;111;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1"/>
          <p:cNvSpPr txBox="1">
            <a:spLocks noGrp="1"/>
          </p:cNvSpPr>
          <p:nvPr>
            <p:ph type="body" idx="2"/>
          </p:nvPr>
        </p:nvSpPr>
        <p:spPr>
          <a:xfrm>
            <a:off x="457200" y="2006025"/>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5" name="Google Shape;115;p11"/>
          <p:cNvSpPr txBox="1">
            <a:spLocks noGrp="1"/>
          </p:cNvSpPr>
          <p:nvPr>
            <p:ph type="body" idx="3"/>
          </p:nvPr>
        </p:nvSpPr>
        <p:spPr>
          <a:xfrm>
            <a:off x="443753" y="232002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4"/>
          </p:nvPr>
        </p:nvSpPr>
        <p:spPr>
          <a:xfrm>
            <a:off x="457200" y="2632124"/>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7" name="Google Shape;117;p11"/>
          <p:cNvSpPr txBox="1">
            <a:spLocks noGrp="1"/>
          </p:cNvSpPr>
          <p:nvPr>
            <p:ph type="body" idx="5"/>
          </p:nvPr>
        </p:nvSpPr>
        <p:spPr>
          <a:xfrm>
            <a:off x="443753" y="298905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body" idx="6"/>
          </p:nvPr>
        </p:nvSpPr>
        <p:spPr>
          <a:xfrm>
            <a:off x="457200" y="3352799"/>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9" name="Google Shape;119;p11"/>
          <p:cNvSpPr txBox="1">
            <a:spLocks noGrp="1"/>
          </p:cNvSpPr>
          <p:nvPr>
            <p:ph type="body" idx="7"/>
          </p:nvPr>
        </p:nvSpPr>
        <p:spPr>
          <a:xfrm>
            <a:off x="457200" y="364930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0" name="Google Shape;120;p11"/>
          <p:cNvSpPr txBox="1">
            <a:spLocks noGrp="1"/>
          </p:cNvSpPr>
          <p:nvPr>
            <p:ph type="body" idx="8"/>
          </p:nvPr>
        </p:nvSpPr>
        <p:spPr>
          <a:xfrm>
            <a:off x="457200" y="392774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1" name="Google Shape;121;p11"/>
          <p:cNvSpPr txBox="1">
            <a:spLocks noGrp="1"/>
          </p:cNvSpPr>
          <p:nvPr>
            <p:ph type="body" idx="9"/>
          </p:nvPr>
        </p:nvSpPr>
        <p:spPr>
          <a:xfrm>
            <a:off x="457200" y="421594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2" name="Google Shape;122;p11"/>
          <p:cNvSpPr txBox="1">
            <a:spLocks noGrp="1"/>
          </p:cNvSpPr>
          <p:nvPr>
            <p:ph type="body" idx="13"/>
          </p:nvPr>
        </p:nvSpPr>
        <p:spPr>
          <a:xfrm>
            <a:off x="457200" y="4558147"/>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3" name="Google Shape;123;p11"/>
          <p:cNvSpPr txBox="1">
            <a:spLocks noGrp="1"/>
          </p:cNvSpPr>
          <p:nvPr>
            <p:ph type="body" idx="14"/>
          </p:nvPr>
        </p:nvSpPr>
        <p:spPr>
          <a:xfrm>
            <a:off x="443753" y="490035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4" name="Google Shape;124;p11"/>
          <p:cNvSpPr txBox="1">
            <a:spLocks noGrp="1"/>
          </p:cNvSpPr>
          <p:nvPr>
            <p:ph type="body" idx="15"/>
          </p:nvPr>
        </p:nvSpPr>
        <p:spPr>
          <a:xfrm>
            <a:off x="461682" y="522730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5" name="Google Shape;125;p11"/>
          <p:cNvSpPr txBox="1">
            <a:spLocks noGrp="1"/>
          </p:cNvSpPr>
          <p:nvPr>
            <p:ph type="body" idx="16"/>
          </p:nvPr>
        </p:nvSpPr>
        <p:spPr>
          <a:xfrm>
            <a:off x="457200" y="5568164"/>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6" name="Google Shape;126;p11"/>
          <p:cNvSpPr txBox="1">
            <a:spLocks noGrp="1"/>
          </p:cNvSpPr>
          <p:nvPr>
            <p:ph type="body" idx="17"/>
          </p:nvPr>
        </p:nvSpPr>
        <p:spPr>
          <a:xfrm>
            <a:off x="443753" y="5898601"/>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7" name="Google Shape;127;p11"/>
          <p:cNvSpPr txBox="1">
            <a:spLocks noGrp="1"/>
          </p:cNvSpPr>
          <p:nvPr>
            <p:ph type="body" idx="18"/>
          </p:nvPr>
        </p:nvSpPr>
        <p:spPr>
          <a:xfrm>
            <a:off x="762000" y="6169025"/>
            <a:ext cx="7912100" cy="238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8" name="Google Shape;128;p11"/>
          <p:cNvSpPr txBox="1">
            <a:spLocks noGrp="1"/>
          </p:cNvSpPr>
          <p:nvPr>
            <p:ph type="body" idx="19"/>
          </p:nvPr>
        </p:nvSpPr>
        <p:spPr>
          <a:xfrm>
            <a:off x="4953000" y="6407150"/>
            <a:ext cx="5029200" cy="14605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1"/>
          <p:cNvSpPr txBox="1">
            <a:spLocks noGrp="1"/>
          </p:cNvSpPr>
          <p:nvPr>
            <p:ph type="body" idx="20"/>
          </p:nvPr>
        </p:nvSpPr>
        <p:spPr>
          <a:xfrm>
            <a:off x="4724400" y="1633875"/>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0" name="Google Shape;130;p11"/>
          <p:cNvSpPr txBox="1">
            <a:spLocks noGrp="1"/>
          </p:cNvSpPr>
          <p:nvPr>
            <p:ph type="body" idx="21"/>
          </p:nvPr>
        </p:nvSpPr>
        <p:spPr>
          <a:xfrm>
            <a:off x="4724400" y="2006025"/>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1" name="Google Shape;131;p11"/>
          <p:cNvSpPr txBox="1">
            <a:spLocks noGrp="1"/>
          </p:cNvSpPr>
          <p:nvPr>
            <p:ph type="body" idx="22"/>
          </p:nvPr>
        </p:nvSpPr>
        <p:spPr>
          <a:xfrm>
            <a:off x="4710953" y="232002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2" name="Google Shape;132;p11"/>
          <p:cNvSpPr txBox="1">
            <a:spLocks noGrp="1"/>
          </p:cNvSpPr>
          <p:nvPr>
            <p:ph type="body" idx="23"/>
          </p:nvPr>
        </p:nvSpPr>
        <p:spPr>
          <a:xfrm>
            <a:off x="4724400" y="2632124"/>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3" name="Google Shape;133;p11"/>
          <p:cNvSpPr txBox="1">
            <a:spLocks noGrp="1"/>
          </p:cNvSpPr>
          <p:nvPr>
            <p:ph type="body" idx="24"/>
          </p:nvPr>
        </p:nvSpPr>
        <p:spPr>
          <a:xfrm>
            <a:off x="4710953" y="298905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4" name="Google Shape;134;p11"/>
          <p:cNvSpPr txBox="1">
            <a:spLocks noGrp="1"/>
          </p:cNvSpPr>
          <p:nvPr>
            <p:ph type="body" idx="25"/>
          </p:nvPr>
        </p:nvSpPr>
        <p:spPr>
          <a:xfrm>
            <a:off x="4724400" y="3352799"/>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5" name="Google Shape;135;p11"/>
          <p:cNvSpPr txBox="1">
            <a:spLocks noGrp="1"/>
          </p:cNvSpPr>
          <p:nvPr>
            <p:ph type="body" idx="26"/>
          </p:nvPr>
        </p:nvSpPr>
        <p:spPr>
          <a:xfrm>
            <a:off x="4724400" y="364930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6" name="Google Shape;136;p11"/>
          <p:cNvSpPr txBox="1">
            <a:spLocks noGrp="1"/>
          </p:cNvSpPr>
          <p:nvPr>
            <p:ph type="body" idx="27"/>
          </p:nvPr>
        </p:nvSpPr>
        <p:spPr>
          <a:xfrm>
            <a:off x="4724400" y="3927740"/>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7" name="Google Shape;137;p11"/>
          <p:cNvSpPr txBox="1">
            <a:spLocks noGrp="1"/>
          </p:cNvSpPr>
          <p:nvPr>
            <p:ph type="body" idx="28"/>
          </p:nvPr>
        </p:nvSpPr>
        <p:spPr>
          <a:xfrm>
            <a:off x="4724400" y="421594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8" name="Google Shape;138;p11"/>
          <p:cNvSpPr txBox="1">
            <a:spLocks noGrp="1"/>
          </p:cNvSpPr>
          <p:nvPr>
            <p:ph type="body" idx="29"/>
          </p:nvPr>
        </p:nvSpPr>
        <p:spPr>
          <a:xfrm>
            <a:off x="4724400" y="4558147"/>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9" name="Google Shape;139;p11"/>
          <p:cNvSpPr txBox="1">
            <a:spLocks noGrp="1"/>
          </p:cNvSpPr>
          <p:nvPr>
            <p:ph type="body" idx="30"/>
          </p:nvPr>
        </p:nvSpPr>
        <p:spPr>
          <a:xfrm>
            <a:off x="4710953" y="490035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0" name="Google Shape;140;p11"/>
          <p:cNvSpPr txBox="1">
            <a:spLocks noGrp="1"/>
          </p:cNvSpPr>
          <p:nvPr>
            <p:ph type="body" idx="31"/>
          </p:nvPr>
        </p:nvSpPr>
        <p:spPr>
          <a:xfrm>
            <a:off x="4728882" y="5227302"/>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1" name="Google Shape;141;p11"/>
          <p:cNvSpPr txBox="1">
            <a:spLocks noGrp="1"/>
          </p:cNvSpPr>
          <p:nvPr>
            <p:ph type="body" idx="32"/>
          </p:nvPr>
        </p:nvSpPr>
        <p:spPr>
          <a:xfrm>
            <a:off x="4724400" y="5568164"/>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2" name="Google Shape;142;p11"/>
          <p:cNvSpPr txBox="1">
            <a:spLocks noGrp="1"/>
          </p:cNvSpPr>
          <p:nvPr>
            <p:ph type="body" idx="33"/>
          </p:nvPr>
        </p:nvSpPr>
        <p:spPr>
          <a:xfrm>
            <a:off x="4710953" y="5898601"/>
            <a:ext cx="3429000" cy="271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43"/>
        <p:cNvGrpSpPr/>
        <p:nvPr/>
      </p:nvGrpSpPr>
      <p:grpSpPr>
        <a:xfrm>
          <a:off x="0" y="0"/>
          <a:ext cx="0" cy="0"/>
          <a:chOff x="0" y="0"/>
          <a:chExt cx="0" cy="0"/>
        </a:xfrm>
      </p:grpSpPr>
      <p:sp>
        <p:nvSpPr>
          <p:cNvPr id="144" name="Google Shape;144;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45" name="Google Shape;145;p12"/>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6" name="Google Shape;146;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7" name="Google Shape;147;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8" name="Google Shape;148;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9" name="Google Shape;149;p12"/>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0" name="Google Shape;150;p12"/>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2"/>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2" name="Google Shape;152;p12"/>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3" name="Google Shape;153;p12"/>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4" name="Google Shape;154;p12"/>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5" name="Google Shape;155;p12"/>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6" name="Google Shape;156;p12"/>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7" name="Google Shape;157;p12"/>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8" name="Google Shape;158;p12"/>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59"/>
        <p:cNvGrpSpPr/>
        <p:nvPr/>
      </p:nvGrpSpPr>
      <p:grpSpPr>
        <a:xfrm>
          <a:off x="0" y="0"/>
          <a:ext cx="0" cy="0"/>
          <a:chOff x="0" y="0"/>
          <a:chExt cx="0" cy="0"/>
        </a:xfrm>
      </p:grpSpPr>
      <p:sp>
        <p:nvSpPr>
          <p:cNvPr id="160" name="Google Shape;160;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1" name="Google Shape;161;p13"/>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2" name="Google Shape;162;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3" name="Google Shape;163;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4" name="Google Shape;164;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5" name="Google Shape;165;p13"/>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6" name="Google Shape;166;p13"/>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9" name="Google Shape;169;p14"/>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0" name="Google Shape;170;p14"/>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1" name="Google Shape;171;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2" name="Google Shape;172;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3" name="Google Shape;173;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6" name="Google Shape;176;p15"/>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7" name="Google Shape;177;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8" name="Google Shape;178;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9" name="Google Shape;179;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15"/>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1" name="Google Shape;181;p15"/>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2"/>
        <p:cNvGrpSpPr/>
        <p:nvPr/>
      </p:nvGrpSpPr>
      <p:grpSpPr>
        <a:xfrm>
          <a:off x="0" y="0"/>
          <a:ext cx="0" cy="0"/>
          <a:chOff x="0" y="0"/>
          <a:chExt cx="0" cy="0"/>
        </a:xfrm>
      </p:grpSpPr>
      <p:sp>
        <p:nvSpPr>
          <p:cNvPr id="183" name="Google Shape;183;p16"/>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4" name="Google Shape;184;p16"/>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5" name="Google Shape;185;p16"/>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a:lnSpc>
                <a:spcPct val="100000"/>
              </a:lnSpc>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86" name="Google Shape;186;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7" name="Google Shape;187;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8" name="Google Shape;188;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9" name="Google Shape;189;p1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90" name="Google Shape;190;p16"/>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
        <p:nvSpPr>
          <p:cNvPr id="191" name="Google Shape;191;p16"/>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4" name="Google Shape;194;p17"/>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95" name="Google Shape;195;p17"/>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6" name="Google Shape;19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7" name="Google Shape;19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8" name="Google Shape;19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p1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273050" algn="l">
              <a:lnSpc>
                <a:spcPct val="100000"/>
              </a:lnSpc>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2" name="Google Shape;202;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3" name="Google Shape;203;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4" name="Google Shape;204;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5"/>
        <p:cNvGrpSpPr/>
        <p:nvPr/>
      </p:nvGrpSpPr>
      <p:grpSpPr>
        <a:xfrm>
          <a:off x="0" y="0"/>
          <a:ext cx="0" cy="0"/>
          <a:chOff x="0" y="0"/>
          <a:chExt cx="0" cy="0"/>
        </a:xfrm>
      </p:grpSpPr>
      <p:sp>
        <p:nvSpPr>
          <p:cNvPr id="206" name="Google Shape;206;p19"/>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p19"/>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a:lnSpc>
                <a:spcPct val="100000"/>
              </a:lnSpc>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208" name="Google Shape;208;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9" name="Google Shape;209;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0" name="Google Shape;210;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3" name="Google Shape;213;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4" name="Google Shape;214;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5" name="Google Shape;215;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16"/>
        <p:cNvGrpSpPr/>
        <p:nvPr/>
      </p:nvGrpSpPr>
      <p:grpSpPr>
        <a:xfrm>
          <a:off x="0" y="0"/>
          <a:ext cx="0" cy="0"/>
          <a:chOff x="0" y="0"/>
          <a:chExt cx="0" cy="0"/>
        </a:xfrm>
      </p:grpSpPr>
      <p:sp>
        <p:nvSpPr>
          <p:cNvPr id="217" name="Google Shape;217;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8" name="Google Shape;218;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9" name="Google Shape;219;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2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pic>
        <p:nvPicPr>
          <p:cNvPr id="221" name="Google Shape;221;p2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222" name="Google Shape;222;p2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5" name="Google Shape;225;p22"/>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26" name="Google Shape;226;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7" name="Google Shape;227;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8" name="Google Shape;228;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9" name="Google Shape;229;p22"/>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0" name="Google Shape;230;p22"/>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1" name="Google Shape;231;p22"/>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232"/>
        <p:cNvGrpSpPr/>
        <p:nvPr/>
      </p:nvGrpSpPr>
      <p:grpSpPr>
        <a:xfrm>
          <a:off x="0" y="0"/>
          <a:ext cx="0" cy="0"/>
          <a:chOff x="0" y="0"/>
          <a:chExt cx="0" cy="0"/>
        </a:xfrm>
      </p:grpSpPr>
      <p:sp>
        <p:nvSpPr>
          <p:cNvPr id="233" name="Google Shape;233;p2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4" name="Google Shape;234;p23"/>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5" name="Google Shape;235;p23"/>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6" name="Google Shape;236;p2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7" name="Google Shape;237;p2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8" name="Google Shape;238;p2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9" name="Google Shape;239;p23"/>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40" name="Google Shape;240;p23"/>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41" name="Google Shape;241;p23"/>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3" name="Google Shape;43;p4"/>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4" name="Google Shape;44;p4"/>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5"/>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5"/>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pic>
        <p:nvPicPr>
          <p:cNvPr id="52" name="Google Shape;52;p5"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53" name="Google Shape;53;p5"/>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6" name="Google Shape;56;p6"/>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7" name="Google Shape;57;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6"/>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1" name="Google Shape;61;p6"/>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3" name="Google Shape;63;p6"/>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Title and Content" type="obj">
  <p:cSld name="OBJECT">
    <p:spTree>
      <p:nvGrpSpPr>
        <p:cNvPr id="1" name="Shape 66"/>
        <p:cNvGrpSpPr/>
        <p:nvPr/>
      </p:nvGrpSpPr>
      <p:grpSpPr>
        <a:xfrm>
          <a:off x="0" y="0"/>
          <a:ext cx="0" cy="0"/>
          <a:chOff x="0" y="0"/>
          <a:chExt cx="0" cy="0"/>
        </a:xfrm>
      </p:grpSpPr>
      <p:sp>
        <p:nvSpPr>
          <p:cNvPr id="67" name="Google Shape;67;p7"/>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406400" algn="l">
              <a:lnSpc>
                <a:spcPct val="100000"/>
              </a:lnSpc>
              <a:spcBef>
                <a:spcPts val="1500"/>
              </a:spcBef>
              <a:spcAft>
                <a:spcPts val="0"/>
              </a:spcAft>
              <a:buSzPts val="2800"/>
              <a:buChar char="•"/>
              <a:defRPr/>
            </a:lvl1pPr>
            <a:lvl2pPr marL="914400" lvl="1" indent="-406400" algn="l">
              <a:lnSpc>
                <a:spcPct val="100000"/>
              </a:lnSpc>
              <a:spcBef>
                <a:spcPts val="600"/>
              </a:spcBef>
              <a:spcAft>
                <a:spcPts val="0"/>
              </a:spcAft>
              <a:buSzPts val="2800"/>
              <a:buChar char="–"/>
              <a:defRPr/>
            </a:lvl2pPr>
            <a:lvl3pPr marL="1371600" lvl="2" indent="-406400" algn="l">
              <a:lnSpc>
                <a:spcPct val="100000"/>
              </a:lnSpc>
              <a:spcBef>
                <a:spcPts val="600"/>
              </a:spcBef>
              <a:spcAft>
                <a:spcPts val="0"/>
              </a:spcAft>
              <a:buSzPts val="2800"/>
              <a:buChar char="▪"/>
              <a:defRPr/>
            </a:lvl3pPr>
            <a:lvl4pPr marL="1828800" lvl="3" indent="-406400" algn="l">
              <a:lnSpc>
                <a:spcPct val="100000"/>
              </a:lnSpc>
              <a:spcBef>
                <a:spcPts val="600"/>
              </a:spcBef>
              <a:spcAft>
                <a:spcPts val="0"/>
              </a:spcAft>
              <a:buSzPts val="2800"/>
              <a:buChar char="–"/>
              <a:defRPr/>
            </a:lvl4pPr>
            <a:lvl5pPr marL="2286000" lvl="4" indent="-406400" algn="l">
              <a:lnSpc>
                <a:spcPct val="100000"/>
              </a:lnSpc>
              <a:spcBef>
                <a:spcPts val="600"/>
              </a:spcBef>
              <a:spcAft>
                <a:spcPts val="0"/>
              </a:spcAft>
              <a:buSzPts val="2800"/>
              <a:buChar char="•"/>
              <a:defRPr/>
            </a:lvl5pPr>
            <a:lvl6pPr marL="2743200" lvl="5" indent="-406400" algn="l">
              <a:lnSpc>
                <a:spcPct val="100000"/>
              </a:lnSpc>
              <a:spcBef>
                <a:spcPts val="300"/>
              </a:spcBef>
              <a:spcAft>
                <a:spcPts val="0"/>
              </a:spcAft>
              <a:buSzPts val="2800"/>
              <a:buChar char="•"/>
              <a:defRPr/>
            </a:lvl6pPr>
            <a:lvl7pPr marL="3200400" lvl="6" indent="-406400" algn="l">
              <a:lnSpc>
                <a:spcPct val="100000"/>
              </a:lnSpc>
              <a:spcBef>
                <a:spcPts val="300"/>
              </a:spcBef>
              <a:spcAft>
                <a:spcPts val="0"/>
              </a:spcAft>
              <a:buSzPts val="2800"/>
              <a:buChar char="•"/>
              <a:defRPr/>
            </a:lvl7pPr>
            <a:lvl8pPr marL="3657600" lvl="7" indent="-406400" algn="l">
              <a:lnSpc>
                <a:spcPct val="100000"/>
              </a:lnSpc>
              <a:spcBef>
                <a:spcPts val="300"/>
              </a:spcBef>
              <a:spcAft>
                <a:spcPts val="0"/>
              </a:spcAft>
              <a:buSzPts val="2800"/>
              <a:buChar char="•"/>
              <a:defRPr/>
            </a:lvl8pPr>
            <a:lvl9pPr marL="4114800" lvl="8" indent="-406400" algn="l">
              <a:lnSpc>
                <a:spcPct val="100000"/>
              </a:lnSpc>
              <a:spcBef>
                <a:spcPts val="300"/>
              </a:spcBef>
              <a:spcAft>
                <a:spcPts val="0"/>
              </a:spcAft>
              <a:buSzPts val="2800"/>
              <a:buChar char="•"/>
              <a:defRPr/>
            </a:lvl9pPr>
          </a:lstStyle>
          <a:p>
            <a:endParaRPr/>
          </a:p>
        </p:txBody>
      </p:sp>
      <p:sp>
        <p:nvSpPr>
          <p:cNvPr id="68" name="Google Shape;6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
          <p:cNvSpPr txBox="1">
            <a:spLocks noGrp="1"/>
          </p:cNvSpPr>
          <p:nvPr>
            <p:ph type="ftr" idx="11"/>
          </p:nvPr>
        </p:nvSpPr>
        <p:spPr>
          <a:xfrm>
            <a:off x="4953000" y="6408738"/>
            <a:ext cx="2590800" cy="365125"/>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
          <p:cNvSpPr txBox="1">
            <a:spLocks noGrp="1"/>
          </p:cNvSpPr>
          <p:nvPr>
            <p:ph type="sldNum" idx="12"/>
          </p:nvPr>
        </p:nvSpPr>
        <p:spPr>
          <a:xfrm>
            <a:off x="8305800" y="6408738"/>
            <a:ext cx="708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3" name="Google Shape;73;p8"/>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Google Shape;76;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8"/>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9"/>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9"/>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9"/>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9"/>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9"/>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9"/>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9" name="Google Shape;89;p9"/>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3" name="Google Shape;93;p9"/>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5" name="Google Shape;95;p9"/>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9"/>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9"/>
          <p:cNvSpPr txBox="1">
            <a:spLocks noGrp="1"/>
          </p:cNvSpPr>
          <p:nvPr>
            <p:ph type="body" idx="18"/>
          </p:nvPr>
        </p:nvSpPr>
        <p:spPr>
          <a:xfrm>
            <a:off x="762000" y="6169025"/>
            <a:ext cx="7912100" cy="2381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9"/>
          <p:cNvSpPr txBox="1">
            <a:spLocks noGrp="1"/>
          </p:cNvSpPr>
          <p:nvPr>
            <p:ph type="body" idx="19"/>
          </p:nvPr>
        </p:nvSpPr>
        <p:spPr>
          <a:xfrm>
            <a:off x="4953000" y="6407150"/>
            <a:ext cx="5029200" cy="14605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1" name="Google Shape;101;p10"/>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0"/>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6" name="Google Shape;106;p10"/>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7" name="Google Shape;107;p10"/>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rtl="0">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earson Logo"/>
          <p:cNvPicPr preferRelativeResize="0"/>
          <p:nvPr/>
        </p:nvPicPr>
        <p:blipFill rotWithShape="1">
          <a:blip r:embed="rId24">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7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7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8.jp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jp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8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image" Target="../media/image89.jpg"/><Relationship Id="rId4" Type="http://schemas.openxmlformats.org/officeDocument/2006/relationships/image" Target="../media/image88.jp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96.jp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98.jp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jpg"/><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0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0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04.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457200" y="193965"/>
            <a:ext cx="8242300"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Business Analytics: Methods, Models, and Decisions</a:t>
            </a:r>
            <a:endParaRPr sz="3600" b="1" i="0" u="none" strike="noStrike" cap="none">
              <a:solidFill>
                <a:srgbClr val="007FA3"/>
              </a:solidFill>
              <a:latin typeface="Arial"/>
              <a:ea typeface="Arial"/>
              <a:cs typeface="Arial"/>
              <a:sym typeface="Arial"/>
            </a:endParaRPr>
          </a:p>
        </p:txBody>
      </p:sp>
      <p:sp>
        <p:nvSpPr>
          <p:cNvPr id="248" name="Google Shape;248;p24"/>
          <p:cNvSpPr txBox="1">
            <a:spLocks noGrp="1"/>
          </p:cNvSpPr>
          <p:nvPr>
            <p:ph type="body" idx="1"/>
          </p:nvPr>
        </p:nvSpPr>
        <p:spPr>
          <a:xfrm>
            <a:off x="457200" y="1384850"/>
            <a:ext cx="1905000" cy="3856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rgbClr val="007FA3"/>
                </a:solidFill>
                <a:latin typeface="Arial"/>
                <a:ea typeface="Arial"/>
                <a:cs typeface="Arial"/>
                <a:sym typeface="Arial"/>
              </a:rPr>
              <a:t>Third Edition</a:t>
            </a:r>
            <a:endParaRPr sz="2000" b="0" i="0" u="none" strike="noStrike" cap="none">
              <a:solidFill>
                <a:srgbClr val="007FA3"/>
              </a:solidFill>
              <a:latin typeface="Arial"/>
              <a:ea typeface="Arial"/>
              <a:cs typeface="Arial"/>
              <a:sym typeface="Arial"/>
            </a:endParaRPr>
          </a:p>
        </p:txBody>
      </p:sp>
      <p:sp>
        <p:nvSpPr>
          <p:cNvPr id="249" name="Google Shape;249;p24"/>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7FA3"/>
              </a:buClr>
              <a:buSzPts val="4000"/>
              <a:buFont typeface="Arial"/>
              <a:buNone/>
            </a:pPr>
            <a:r>
              <a:rPr lang="en-US" sz="4000" b="1" i="0" u="none" strike="noStrike" cap="none">
                <a:solidFill>
                  <a:schemeClr val="dk1"/>
                </a:solidFill>
                <a:latin typeface="Arial"/>
                <a:ea typeface="Arial"/>
                <a:cs typeface="Arial"/>
                <a:sym typeface="Arial"/>
              </a:rPr>
              <a:t>Chapter 2</a:t>
            </a:r>
            <a:endParaRPr sz="4000" b="0" i="0" u="none" strike="noStrike" cap="none">
              <a:solidFill>
                <a:schemeClr val="dk1"/>
              </a:solidFill>
              <a:latin typeface="Arial"/>
              <a:ea typeface="Arial"/>
              <a:cs typeface="Arial"/>
              <a:sym typeface="Arial"/>
            </a:endParaRPr>
          </a:p>
        </p:txBody>
      </p:sp>
      <p:sp>
        <p:nvSpPr>
          <p:cNvPr id="250" name="Google Shape;250;p24"/>
          <p:cNvSpPr txBox="1">
            <a:spLocks noGrp="1"/>
          </p:cNvSpPr>
          <p:nvPr>
            <p:ph type="body" idx="2"/>
          </p:nvPr>
        </p:nvSpPr>
        <p:spPr>
          <a:xfrm>
            <a:off x="5172075" y="3533776"/>
            <a:ext cx="3617198" cy="1401848"/>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3600"/>
              <a:buNone/>
            </a:pPr>
            <a:r>
              <a:rPr lang="en-US" sz="3600">
                <a:latin typeface="Arial"/>
                <a:ea typeface="Arial"/>
                <a:cs typeface="Arial"/>
                <a:sym typeface="Arial"/>
              </a:rPr>
              <a:t>Database Analytics</a:t>
            </a:r>
            <a:endParaRPr/>
          </a:p>
        </p:txBody>
      </p:sp>
      <p:pic>
        <p:nvPicPr>
          <p:cNvPr id="251" name="Google Shape;251;p24" descr="Front Cover: Business Analytics: Methods, Models, and Decisions Third Edition by Evans."/>
          <p:cNvPicPr preferRelativeResize="0"/>
          <p:nvPr/>
        </p:nvPicPr>
        <p:blipFill rotWithShape="1">
          <a:blip r:embed="rId3">
            <a:alphaModFix/>
          </a:blip>
          <a:srcRect/>
          <a:stretch/>
        </p:blipFill>
        <p:spPr>
          <a:xfrm>
            <a:off x="568325" y="1905000"/>
            <a:ext cx="3470275" cy="4114800"/>
          </a:xfrm>
          <a:prstGeom prst="rect">
            <a:avLst/>
          </a:prstGeom>
          <a:noFill/>
          <a:ln w="9525" cap="flat" cmpd="sng">
            <a:solidFill>
              <a:schemeClr val="dk1"/>
            </a:solidFill>
            <a:prstDash val="solid"/>
            <a:miter lim="800000"/>
            <a:headEnd type="none" w="sm" len="sm"/>
            <a:tailEnd type="none" w="sm" len="sm"/>
          </a:ln>
        </p:spPr>
      </p:pic>
      <p:sp>
        <p:nvSpPr>
          <p:cNvPr id="252" name="Google Shape;252;p24"/>
          <p:cNvSpPr txBox="1">
            <a:spLocks noGrp="1"/>
          </p:cNvSpPr>
          <p:nvPr>
            <p:ph type="body" idx="3"/>
          </p:nvPr>
        </p:nvSpPr>
        <p:spPr>
          <a:xfrm>
            <a:off x="1703292" y="6448760"/>
            <a:ext cx="5974136" cy="260432"/>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200"/>
              <a:buNone/>
            </a:pPr>
            <a:r>
              <a:rPr lang="en-US" sz="1200">
                <a:solidFill>
                  <a:srgbClr val="000000"/>
                </a:solidFill>
                <a:latin typeface="Verdana"/>
                <a:ea typeface="Verdana"/>
                <a:cs typeface="Verdana"/>
                <a:sym typeface="Verdana"/>
              </a:rPr>
              <a:t>Copyright © 2020, 2016, 2013 Pearson Education, Inc. All Rights Reserved</a:t>
            </a:r>
            <a:endParaRPr sz="1200">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Pareto Analysis</a:t>
            </a:r>
            <a:endParaRPr/>
          </a:p>
        </p:txBody>
      </p:sp>
      <p:sp>
        <p:nvSpPr>
          <p:cNvPr id="329" name="Google Shape;329;p33"/>
          <p:cNvSpPr txBox="1">
            <a:spLocks noGrp="1"/>
          </p:cNvSpPr>
          <p:nvPr>
            <p:ph type="body" idx="1"/>
          </p:nvPr>
        </p:nvSpPr>
        <p:spPr>
          <a:xfrm>
            <a:off x="457200" y="1600200"/>
            <a:ext cx="8229600" cy="416242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Font typeface="Arial"/>
              <a:buChar char="•"/>
            </a:pPr>
            <a:r>
              <a:rPr lang="en-US">
                <a:solidFill>
                  <a:srgbClr val="000000"/>
                </a:solidFill>
                <a:latin typeface="Arial"/>
                <a:ea typeface="Arial"/>
                <a:cs typeface="Arial"/>
                <a:sym typeface="Arial"/>
              </a:rPr>
              <a:t>An Italian economist, Vilfredo Pareto, observed in 1906 that a large proportion of the wealth in Italy was owned by a small proportion of the people.</a:t>
            </a:r>
            <a:endParaRPr/>
          </a:p>
          <a:p>
            <a:pPr marL="256032" lvl="0" indent="-256032" algn="l" rtl="0">
              <a:lnSpc>
                <a:spcPct val="100000"/>
              </a:lnSpc>
              <a:spcBef>
                <a:spcPts val="1500"/>
              </a:spcBef>
              <a:spcAft>
                <a:spcPts val="0"/>
              </a:spcAft>
              <a:buSzPts val="2800"/>
              <a:buFont typeface="Arial"/>
              <a:buChar char="•"/>
            </a:pPr>
            <a:r>
              <a:rPr lang="en-US">
                <a:solidFill>
                  <a:srgbClr val="000000"/>
                </a:solidFill>
                <a:latin typeface="Arial"/>
                <a:ea typeface="Arial"/>
                <a:cs typeface="Arial"/>
                <a:sym typeface="Arial"/>
              </a:rPr>
              <a:t>Similarly, businesses often find that a large proportion of sales come from a small proportion of customers, the “80-20 rule.”</a:t>
            </a:r>
            <a:endParaRPr/>
          </a:p>
          <a:p>
            <a:pPr marL="256032" lvl="0" indent="-256032" algn="l" rtl="0">
              <a:lnSpc>
                <a:spcPct val="100000"/>
              </a:lnSpc>
              <a:spcBef>
                <a:spcPts val="1500"/>
              </a:spcBef>
              <a:spcAft>
                <a:spcPts val="0"/>
              </a:spcAft>
              <a:buSzPts val="2800"/>
              <a:buFont typeface="Arial"/>
              <a:buChar char="•"/>
            </a:pPr>
            <a:r>
              <a:rPr lang="en-US">
                <a:solidFill>
                  <a:srgbClr val="000000"/>
                </a:solidFill>
                <a:latin typeface="Arial"/>
                <a:ea typeface="Arial"/>
                <a:cs typeface="Arial"/>
                <a:sym typeface="Arial"/>
              </a:rPr>
              <a:t>A </a:t>
            </a:r>
            <a:r>
              <a:rPr lang="en-US" b="1">
                <a:solidFill>
                  <a:srgbClr val="000000"/>
                </a:solidFill>
                <a:latin typeface="Arial"/>
                <a:ea typeface="Arial"/>
                <a:cs typeface="Arial"/>
                <a:sym typeface="Arial"/>
              </a:rPr>
              <a:t>Pareto analysis </a:t>
            </a:r>
            <a:r>
              <a:rPr lang="en-US">
                <a:solidFill>
                  <a:srgbClr val="000000"/>
                </a:solidFill>
                <a:latin typeface="Arial"/>
                <a:ea typeface="Arial"/>
                <a:cs typeface="Arial"/>
                <a:sym typeface="Arial"/>
              </a:rPr>
              <a:t>involves sorting data and calculating cumulative proportions.</a:t>
            </a:r>
            <a:endParaRPr>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2.6: Applying the Pareto Principle</a:t>
            </a:r>
            <a:endParaRPr>
              <a:latin typeface="Arial"/>
              <a:ea typeface="Arial"/>
              <a:cs typeface="Arial"/>
              <a:sym typeface="Arial"/>
            </a:endParaRPr>
          </a:p>
        </p:txBody>
      </p:sp>
      <p:sp>
        <p:nvSpPr>
          <p:cNvPr id="335" name="Google Shape;335;p34"/>
          <p:cNvSpPr txBox="1">
            <a:spLocks noGrp="1"/>
          </p:cNvSpPr>
          <p:nvPr>
            <p:ph type="body" idx="1"/>
          </p:nvPr>
        </p:nvSpPr>
        <p:spPr>
          <a:xfrm>
            <a:off x="457200" y="1600200"/>
            <a:ext cx="8229600" cy="173699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000">
                <a:latin typeface="Arial"/>
                <a:ea typeface="Arial"/>
                <a:cs typeface="Arial"/>
                <a:sym typeface="Arial"/>
              </a:rPr>
              <a:t>In the Bicycle Inventory database, compute the inventory value of each product by multiplying the quantity on hand by the purchase cost. Sort the data in decreasing order of inventory value and compute the percentage of the total inventory value for each product and the cumulative percentage.</a:t>
            </a:r>
            <a:endParaRPr sz="2000">
              <a:latin typeface="Arial"/>
              <a:ea typeface="Arial"/>
              <a:cs typeface="Arial"/>
              <a:sym typeface="Arial"/>
            </a:endParaRPr>
          </a:p>
        </p:txBody>
      </p:sp>
      <p:pic>
        <p:nvPicPr>
          <p:cNvPr id="336" name="Google Shape;336;p34" descr="An Excel sheet has a table titled, Bicycle inventory. The table has 24 rows from row 4 to row 27 and 8 columns from A to I. The columns have the following headings from left to right. Product category, Product name, Purchase cost, Selling price, Supplier, Quantity on hand, Inventory value, Percentage cumulative, %. The row entries are as follows. Row 4. Road, run road 5000, $450.95, $599.99, run up bikes, 5, $2,254.75, 0.112, 0.112. Row 5. Road, run road 1000, $250.95, $350.99, run up bikes, 8, $2,007.60, 0.1, 0.211. Row 6. Road, elegant 210, $281.52, $394.13, bicyclist's choice, 7, $1,970.64, 0.098, 0.309. Row 7. Road, run road 4000, $390.95, $495.99, run up bikes, 5, $1,954.75, 0.097, 0.406. Row 8. M t n., eagle 3, $350.52, $490.73, bike one, 5, $1,752.60, 0.087, 0.493. Row 9. Road, classic 109, $207.49, $290.49, bicyclist's choice, 7, $1,452.43, 0.072, 0.565. Row 10. Hybrid, eagle 7, S150.89, $211.46, bike one, 9, $1,358.01, 0.067, 0.633. Row 11. Hybrid, tea for two, $429.02, $609.00, Simpson's Bike Supply, 3, $1,287.06, 0.064, 0.697. Row 12. M t n., bluff breaker, $375.00, $495.00, The Bike Path, 3, $1,125.00, 0.056, 0.752. Row 13. M t n., eagle 2, S401.11, $561.54, bike one, 2, $802.22, 0.04, 0.792. Row 14. Leisure, breeze LE, $109.95, $149.95, The Bike Path, 5, $549.75, 0.027, 0.819. Row 15. Children, run kidder 100, $50.95, $75.99, run up bikes, 10, $509.50, 0.025, 0.845. Row 16. M t n., jetty breaker, $455.95, $649.95, The Bike Path, 1, $455.95, 0.023, 0.867. Row 17. Leisure, run cool 3000, 585.95, $135.99, run up bikes, 5, $429.75, 0.021, 0.889. Row 18. Children, coolest 100, $69.99, $97.98, bicyclist's choice, 6, $419.94, 0.021, 0.91. Row 19. M t n., eagle 1, $410.01, $574.01, bike one, 1, $410.01, 0.02, 0.93. Row 20. Children, green rider, $95.47, $133.66, Simpson's Bike Supply, 4, $381.88, 0.019, 0.949. Row 21. Leisure, breeze, $89.95, $130.95, The Bike Path, 4, $359.80, 0.018, 0.967. Row 22. Leisure, blue moon, $75.29, $105.41, Simpson's Bike Supply, 4, $301.16, 0.015, 0.982. Row 23. Leisure, supreme 350, $50.00, $70.00, bicyclist's choice, 3, $150.00, 0.007, 0.989. Row 24. Children, red rider, 515, $25.50, Simpson's Bike Supply, 8, $120.00, 0.006, 0.995. Row 25. Leisure, starlight, $100.47, $140.66, Simpson's Bike Supply, 1, $100.47, 0.005, 1. Row 26. Hybrid, run blend 2000, $180.95, $255.99, run up bikes, 0, $ nil, 0, 1. Row 27. Road, twist and shout, $490.50, $635.70, Simpson's Bike Supply, 0, $ nil, 0, 1. Total inventory value, $20,153.27."/>
          <p:cNvPicPr preferRelativeResize="0"/>
          <p:nvPr/>
        </p:nvPicPr>
        <p:blipFill rotWithShape="1">
          <a:blip r:embed="rId3">
            <a:alphaModFix/>
          </a:blip>
          <a:srcRect/>
          <a:stretch/>
        </p:blipFill>
        <p:spPr>
          <a:xfrm>
            <a:off x="1449265" y="3435831"/>
            <a:ext cx="5955992" cy="27824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Data Queries: Filtering Data</a:t>
            </a:r>
            <a:endParaRPr>
              <a:latin typeface="Arial"/>
              <a:ea typeface="Arial"/>
              <a:cs typeface="Arial"/>
              <a:sym typeface="Arial"/>
            </a:endParaRPr>
          </a:p>
        </p:txBody>
      </p:sp>
      <p:sp>
        <p:nvSpPr>
          <p:cNvPr id="342" name="Google Shape;342;p35"/>
          <p:cNvSpPr txBox="1">
            <a:spLocks noGrp="1"/>
          </p:cNvSpPr>
          <p:nvPr>
            <p:ph type="body" idx="1"/>
          </p:nvPr>
        </p:nvSpPr>
        <p:spPr>
          <a:xfrm>
            <a:off x="457200" y="1600200"/>
            <a:ext cx="8229600" cy="330517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b="1">
                <a:latin typeface="Arial"/>
                <a:ea typeface="Arial"/>
                <a:cs typeface="Arial"/>
                <a:sym typeface="Arial"/>
              </a:rPr>
              <a:t>Filtering</a:t>
            </a:r>
            <a:r>
              <a:rPr lang="en-US">
                <a:latin typeface="Arial"/>
                <a:ea typeface="Arial"/>
                <a:cs typeface="Arial"/>
                <a:sym typeface="Arial"/>
              </a:rPr>
              <a:t> is finding a subset of records that meet certain characteristics.</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Excel provides two filtering tools: </a:t>
            </a:r>
            <a:endParaRPr>
              <a:latin typeface="Arial"/>
              <a:ea typeface="Arial"/>
              <a:cs typeface="Arial"/>
              <a:sym typeface="Arial"/>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AutoFilter for simple criteria </a:t>
            </a:r>
            <a:endParaRPr>
              <a:latin typeface="Arial"/>
              <a:ea typeface="Arial"/>
              <a:cs typeface="Arial"/>
              <a:sym typeface="Arial"/>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Advanced Filter for more complex criteria.</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title"/>
          </p:nvPr>
        </p:nvSpPr>
        <p:spPr>
          <a:xfrm>
            <a:off x="457200" y="152400"/>
            <a:ext cx="8305800" cy="1143000"/>
          </a:xfrm>
          <a:prstGeom prst="rect">
            <a:avLst/>
          </a:prstGeom>
          <a:noFill/>
          <a:ln>
            <a:noFill/>
          </a:ln>
        </p:spPr>
        <p:txBody>
          <a:bodyPr spcFirstLastPara="1" wrap="square" lIns="0" tIns="0" rIns="0" bIns="0" anchor="b" anchorCtr="0">
            <a:noAutofit/>
          </a:bodyPr>
          <a:lstStyle/>
          <a:p>
            <a:pPr marL="109538" lvl="0" indent="0" algn="l" rtl="0">
              <a:lnSpc>
                <a:spcPct val="100000"/>
              </a:lnSpc>
              <a:spcBef>
                <a:spcPts val="0"/>
              </a:spcBef>
              <a:spcAft>
                <a:spcPts val="0"/>
              </a:spcAft>
              <a:buSzPts val="3600"/>
              <a:buNone/>
            </a:pPr>
            <a:r>
              <a:rPr lang="en-US" sz="3240">
                <a:latin typeface="Arial"/>
                <a:ea typeface="Arial"/>
                <a:cs typeface="Arial"/>
                <a:sym typeface="Arial"/>
              </a:rPr>
              <a:t>Example 2.7: Filtering Purchase Order Records by Item Description </a:t>
            </a:r>
            <a:r>
              <a:rPr lang="en-US" sz="1979" b="0">
                <a:latin typeface="Arial"/>
                <a:ea typeface="Arial"/>
                <a:cs typeface="Arial"/>
                <a:sym typeface="Arial"/>
              </a:rPr>
              <a:t>(1 of 2)</a:t>
            </a:r>
            <a:endParaRPr sz="1979" b="0">
              <a:latin typeface="Arial"/>
              <a:ea typeface="Arial"/>
              <a:cs typeface="Arial"/>
              <a:sym typeface="Arial"/>
            </a:endParaRPr>
          </a:p>
        </p:txBody>
      </p:sp>
      <p:sp>
        <p:nvSpPr>
          <p:cNvPr id="348" name="Google Shape;348;p36"/>
          <p:cNvSpPr txBox="1">
            <a:spLocks noGrp="1"/>
          </p:cNvSpPr>
          <p:nvPr>
            <p:ph type="body" idx="1"/>
          </p:nvPr>
        </p:nvSpPr>
        <p:spPr>
          <a:xfrm>
            <a:off x="457201" y="1600201"/>
            <a:ext cx="2971800" cy="40005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First, select any cell within the database. Then, from the Data tab, click Filter. Click on cell D3 dropdown arrow. Select only Bolt-nut package.</a:t>
            </a:r>
            <a:endParaRPr sz="2600">
              <a:latin typeface="Arial"/>
              <a:ea typeface="Arial"/>
              <a:cs typeface="Arial"/>
              <a:sym typeface="Arial"/>
            </a:endParaRPr>
          </a:p>
        </p:txBody>
      </p:sp>
      <p:pic>
        <p:nvPicPr>
          <p:cNvPr id="349" name="Google Shape;349;p36" descr="An Excel sheet shows the table for purchase order. A pop up window below the column, Item name, displays Filter menu. Bolt nut package is checked. O K is selected."/>
          <p:cNvPicPr preferRelativeResize="0"/>
          <p:nvPr/>
        </p:nvPicPr>
        <p:blipFill rotWithShape="1">
          <a:blip r:embed="rId3">
            <a:alphaModFix/>
          </a:blip>
          <a:srcRect/>
          <a:stretch/>
        </p:blipFill>
        <p:spPr>
          <a:xfrm>
            <a:off x="3778652" y="1859778"/>
            <a:ext cx="4622365" cy="3752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a:latin typeface="Arial"/>
                <a:ea typeface="Arial"/>
                <a:cs typeface="Arial"/>
                <a:sym typeface="Arial"/>
              </a:rPr>
              <a:t>Example 2.7: Filtering Purchase Order Records by Item Description </a:t>
            </a:r>
            <a:r>
              <a:rPr lang="en-US" sz="2000" b="0">
                <a:latin typeface="Arial"/>
                <a:ea typeface="Arial"/>
                <a:cs typeface="Arial"/>
                <a:sym typeface="Arial"/>
              </a:rPr>
              <a:t>(2 of 2)</a:t>
            </a:r>
            <a:endParaRPr>
              <a:latin typeface="Arial"/>
              <a:ea typeface="Arial"/>
              <a:cs typeface="Arial"/>
              <a:sym typeface="Arial"/>
            </a:endParaRPr>
          </a:p>
        </p:txBody>
      </p:sp>
      <p:sp>
        <p:nvSpPr>
          <p:cNvPr id="355" name="Google Shape;355;p37"/>
          <p:cNvSpPr txBox="1">
            <a:spLocks noGrp="1"/>
          </p:cNvSpPr>
          <p:nvPr>
            <p:ph type="body" idx="1"/>
          </p:nvPr>
        </p:nvSpPr>
        <p:spPr>
          <a:xfrm>
            <a:off x="457200" y="1600201"/>
            <a:ext cx="8229600" cy="109537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Filter tool will display only those orders for this item.</a:t>
            </a:r>
            <a:endParaRPr>
              <a:latin typeface="Arial"/>
              <a:ea typeface="Arial"/>
              <a:cs typeface="Arial"/>
              <a:sym typeface="Arial"/>
            </a:endParaRPr>
          </a:p>
        </p:txBody>
      </p:sp>
      <p:pic>
        <p:nvPicPr>
          <p:cNvPr id="356" name="Google Shape;356;p37" descr="An Excel sheet has a table titled, Purchase orders. The table has 20 filtered rows and 10 columns from A to J. The rows include rows 10, 18, 20, 24, 32, 36, 39, 43, 61, 62, and 73. The columns have the following headings from left to right. Supplier, Order name, Item name, Item description, Item cost, Quantity, Cost per order, Account payment terms, in months, Order date, Arrival date. The row entries are as follows. Row 10. Steelpin Incorporated, Aug 11007, 4312, bolt nut package, $3.75, 4250, $15,937.50, 30, August 25, 20 11, September 01, 20 11. Row 18. Steelpin Incorporated, Sep 11001, 4312, bolt nut package, $3.75, 4200, $15,750.00, 30, September 01, 20 11, September 10, 2011. Row 20. Steelpin Incorporated, Sep 11005, 4312, bolt nut package, $3.75, 4150, $15,562.50, 30, September 03, 20 11, September 11, 20 11. Row 24. Spacetime Technologies, Sep 11007, 4111, bolt nut package, $3.55, 4800, $17,040.00, 25, September 05, 20 11, September 20, 20 11. Row 32. Spacetime Technologies, Sep 11015, 4111, bolt nut package, $3.55, 4585, $16,276.75, 25, September 10, 2011, September 30, 2011. Row 36. Spacetime Technologies, Sep 11019, 4111, bolt nut package, $3.55, 4200, $14,910.00, 25, September 15, 20 11, October 15, 20 11. Row 39. Spacetime Technologies, Sep 11022, 4111, bolt nut package, $3.55, 4250, $15,087.50, 25, September 20, 20 11, October 10, 20 11. Row 43. Spacetime Technologies, Sep 11026, 4111, bolt nut package, $3.55, 4200, $14,910.00, 25, September 25, 20 11, October 25, 20 11. Row 61. Spacetime Technologies, Oct 1010, 4111, bolt nut package, $3.55, 4600, $16,330.00, 25, October 05, 20 11, October 19, 20 11. Row 62. Durable products, Oct 11011, 4569, bolt nut package, $3.50, 3900, $13,650.00, 45, October 05, 20 11, October 10, 2011. Row 73. Alum sheeting, Oct 11022, 4224, bolt nut package, $3.95, 4500, 517 775 00, 30, October 15, 20 11, October 20, 20 11."/>
          <p:cNvPicPr preferRelativeResize="0"/>
          <p:nvPr/>
        </p:nvPicPr>
        <p:blipFill rotWithShape="1">
          <a:blip r:embed="rId3">
            <a:alphaModFix/>
          </a:blip>
          <a:srcRect/>
          <a:stretch/>
        </p:blipFill>
        <p:spPr>
          <a:xfrm>
            <a:off x="1195910" y="2770032"/>
            <a:ext cx="6561513" cy="1806633"/>
          </a:xfrm>
          <a:prstGeom prst="rect">
            <a:avLst/>
          </a:prstGeom>
          <a:noFill/>
          <a:ln>
            <a:noFill/>
          </a:ln>
        </p:spPr>
      </p:pic>
      <p:sp>
        <p:nvSpPr>
          <p:cNvPr id="357" name="Google Shape;357;p37"/>
          <p:cNvSpPr txBox="1">
            <a:spLocks noGrp="1"/>
          </p:cNvSpPr>
          <p:nvPr>
            <p:ph type="body" idx="2"/>
          </p:nvPr>
        </p:nvSpPr>
        <p:spPr>
          <a:xfrm>
            <a:off x="457200" y="4648200"/>
            <a:ext cx="8229600" cy="154305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To restore the original data file, click on the drop-down arrow again and then click Clear filter from “Item Description.”</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2.8: Filtering Records by Item Cost </a:t>
            </a:r>
            <a:r>
              <a:rPr lang="en-US" sz="2000" b="0">
                <a:latin typeface="Arial"/>
                <a:ea typeface="Arial"/>
                <a:cs typeface="Arial"/>
                <a:sym typeface="Arial"/>
              </a:rPr>
              <a:t>(1 of 2)</a:t>
            </a:r>
            <a:endParaRPr sz="2000" b="0">
              <a:latin typeface="Arial"/>
              <a:ea typeface="Arial"/>
              <a:cs typeface="Arial"/>
              <a:sym typeface="Arial"/>
            </a:endParaRPr>
          </a:p>
        </p:txBody>
      </p:sp>
      <p:sp>
        <p:nvSpPr>
          <p:cNvPr id="363" name="Google Shape;363;p38"/>
          <p:cNvSpPr txBox="1">
            <a:spLocks noGrp="1"/>
          </p:cNvSpPr>
          <p:nvPr>
            <p:ph type="body" idx="1"/>
          </p:nvPr>
        </p:nvSpPr>
        <p:spPr>
          <a:xfrm>
            <a:off x="457200" y="1600201"/>
            <a:ext cx="3725333" cy="366497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Identify all records in the Purchase Orders database whose item cost is at least $200.</a:t>
            </a:r>
            <a:endParaRPr/>
          </a:p>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Click on the drop-down arrow in the Item Cost column and position the cursor over Numbers Filter. Select Greater</a:t>
            </a:r>
            <a:endParaRPr sz="2400">
              <a:latin typeface="Arial"/>
              <a:ea typeface="Arial"/>
              <a:cs typeface="Arial"/>
              <a:sym typeface="Arial"/>
            </a:endParaRPr>
          </a:p>
        </p:txBody>
      </p:sp>
      <p:pic>
        <p:nvPicPr>
          <p:cNvPr id="364" name="Google Shape;364;p38" descr="Than or equal To ellipsis, from the list"/>
          <p:cNvPicPr preferRelativeResize="0"/>
          <p:nvPr/>
        </p:nvPicPr>
        <p:blipFill rotWithShape="1">
          <a:blip r:embed="rId3">
            <a:alphaModFix/>
          </a:blip>
          <a:srcRect/>
          <a:stretch/>
        </p:blipFill>
        <p:spPr>
          <a:xfrm>
            <a:off x="701266" y="5371128"/>
            <a:ext cx="2984500" cy="736600"/>
          </a:xfrm>
          <a:prstGeom prst="rect">
            <a:avLst/>
          </a:prstGeom>
          <a:noFill/>
          <a:ln>
            <a:noFill/>
          </a:ln>
        </p:spPr>
      </p:pic>
      <p:pic>
        <p:nvPicPr>
          <p:cNvPr id="365" name="Google Shape;365;p38" descr="An Excel sheet shows the table for purchase order. A pop up window below the column, Item cost, displays Filter menu. Select all box is checked. O K and Cancel buttons are at the bottom of the pop up window. The option, Greater Than or Equal to, of Number filters menu is highlighted."/>
          <p:cNvPicPr preferRelativeResize="0"/>
          <p:nvPr/>
        </p:nvPicPr>
        <p:blipFill rotWithShape="1">
          <a:blip r:embed="rId4">
            <a:alphaModFix/>
          </a:blip>
          <a:srcRect/>
          <a:stretch/>
        </p:blipFill>
        <p:spPr>
          <a:xfrm>
            <a:off x="4472711" y="1600200"/>
            <a:ext cx="4214089" cy="25861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2.8: Filtering Records by Item Cost </a:t>
            </a:r>
            <a:r>
              <a:rPr lang="en-US" sz="2000" b="0">
                <a:latin typeface="Arial"/>
                <a:ea typeface="Arial"/>
                <a:cs typeface="Arial"/>
                <a:sym typeface="Arial"/>
              </a:rPr>
              <a:t>(2 of 2)</a:t>
            </a:r>
            <a:endParaRPr>
              <a:latin typeface="Arial"/>
              <a:ea typeface="Arial"/>
              <a:cs typeface="Arial"/>
              <a:sym typeface="Arial"/>
            </a:endParaRPr>
          </a:p>
        </p:txBody>
      </p:sp>
      <p:sp>
        <p:nvSpPr>
          <p:cNvPr id="371" name="Google Shape;371;p39"/>
          <p:cNvSpPr txBox="1">
            <a:spLocks noGrp="1"/>
          </p:cNvSpPr>
          <p:nvPr>
            <p:ph type="body" idx="1"/>
          </p:nvPr>
        </p:nvSpPr>
        <p:spPr>
          <a:xfrm>
            <a:off x="457200" y="1464733"/>
            <a:ext cx="8229600" cy="1716617"/>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This brings up a Custom AutoFilter dialog that allows you to specify up to two specific criteria using “and” and “or” logic. (The Mac version does not have these and/or options.) Enter 200 in the box and then click Ok.</a:t>
            </a:r>
            <a:endParaRPr/>
          </a:p>
        </p:txBody>
      </p:sp>
      <p:pic>
        <p:nvPicPr>
          <p:cNvPr id="372" name="Google Shape;372;p39" descr="A dialog box titled, Custom Auto Filter, with option, Show rows, where it includes Item cost. Two drop down menus listed below Item cost are as follows. Is greater than or equal to and 200. Two radio buttons, and and or, in which, and, is selected. Two empty drop down menu fields are below the radio buttons. The text below the fields reads, use question mark to represent any single character and use asterisk to represent any series of characters. O K and Cancel buttons are at the bottom of the dialog box. O K is selected."/>
          <p:cNvPicPr preferRelativeResize="0"/>
          <p:nvPr/>
        </p:nvPicPr>
        <p:blipFill rotWithShape="1">
          <a:blip r:embed="rId3">
            <a:alphaModFix/>
          </a:blip>
          <a:srcRect/>
          <a:stretch/>
        </p:blipFill>
        <p:spPr>
          <a:xfrm>
            <a:off x="2440516" y="3333431"/>
            <a:ext cx="3939559" cy="2662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Caution!</a:t>
            </a:r>
            <a:endParaRPr>
              <a:latin typeface="Arial"/>
              <a:ea typeface="Arial"/>
              <a:cs typeface="Arial"/>
              <a:sym typeface="Arial"/>
            </a:endParaRPr>
          </a:p>
        </p:txBody>
      </p:sp>
      <p:sp>
        <p:nvSpPr>
          <p:cNvPr id="378" name="Google Shape;378;p40"/>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The Filter tool does not extract the records; it simply hides the records that don’t match the criteria. </a:t>
            </a:r>
            <a:endParaRPr/>
          </a:p>
          <a:p>
            <a:pPr marL="740664" lvl="1" indent="-283464" algn="l" rtl="0">
              <a:lnSpc>
                <a:spcPct val="100000"/>
              </a:lnSpc>
              <a:spcBef>
                <a:spcPts val="600"/>
              </a:spcBef>
              <a:spcAft>
                <a:spcPts val="0"/>
              </a:spcAft>
              <a:buSzPts val="2600"/>
              <a:buChar char="–"/>
            </a:pPr>
            <a:r>
              <a:rPr lang="en-US" sz="2600">
                <a:latin typeface="Arial"/>
                <a:ea typeface="Arial"/>
                <a:cs typeface="Arial"/>
                <a:sym typeface="Arial"/>
              </a:rPr>
              <a:t>This means that if you highlight a range of filtered data to compute a sum or average, for example, you will get the results for all records, including those that are hidden from view. </a:t>
            </a:r>
            <a:endParaRPr sz="2600">
              <a:latin typeface="Arial"/>
              <a:ea typeface="Arial"/>
              <a:cs typeface="Arial"/>
              <a:sym typeface="Arial"/>
            </a:endParaRPr>
          </a:p>
          <a:p>
            <a:pPr marL="740664" lvl="1" indent="-283464" algn="l" rtl="0">
              <a:lnSpc>
                <a:spcPct val="100000"/>
              </a:lnSpc>
              <a:spcBef>
                <a:spcPts val="600"/>
              </a:spcBef>
              <a:spcAft>
                <a:spcPts val="0"/>
              </a:spcAft>
              <a:buSzPts val="2600"/>
              <a:buChar char="–"/>
            </a:pPr>
            <a:r>
              <a:rPr lang="en-US" sz="2600">
                <a:latin typeface="Arial"/>
                <a:ea typeface="Arial"/>
                <a:cs typeface="Arial"/>
                <a:sym typeface="Arial"/>
              </a:rPr>
              <a:t>You can copy and paste the filtered data to another range or Excel worksheet, which then uses only the filtered records, and get the correct results.</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Advanced Filter</a:t>
            </a:r>
            <a:endParaRPr>
              <a:latin typeface="Arial"/>
              <a:ea typeface="Arial"/>
              <a:cs typeface="Arial"/>
              <a:sym typeface="Arial"/>
            </a:endParaRPr>
          </a:p>
        </p:txBody>
      </p:sp>
      <p:sp>
        <p:nvSpPr>
          <p:cNvPr id="384" name="Google Shape;384;p4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Advanced Filter provides a way of explicitly defining criteria by which to filter a database. </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First, copy the headers from the database to an open location in the worksheet. Under the headers, specify the criteria that you want to use to filter the data. </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Multiple criteria in the same row are logically joined by “and,” while criteria in rows are joined by “or.”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2.9: Using the Advanced Filter </a:t>
            </a:r>
            <a:r>
              <a:rPr lang="en-US" sz="2000" b="0">
                <a:latin typeface="Arial"/>
                <a:ea typeface="Arial"/>
                <a:cs typeface="Arial"/>
                <a:sym typeface="Arial"/>
              </a:rPr>
              <a:t>(1 of 3)</a:t>
            </a:r>
            <a:endParaRPr sz="2000" b="0">
              <a:latin typeface="Arial"/>
              <a:ea typeface="Arial"/>
              <a:cs typeface="Arial"/>
              <a:sym typeface="Arial"/>
            </a:endParaRPr>
          </a:p>
        </p:txBody>
      </p:sp>
      <p:sp>
        <p:nvSpPr>
          <p:cNvPr id="390" name="Google Shape;390;p42"/>
          <p:cNvSpPr txBox="1">
            <a:spLocks noGrp="1"/>
          </p:cNvSpPr>
          <p:nvPr>
            <p:ph type="body" idx="1"/>
          </p:nvPr>
        </p:nvSpPr>
        <p:spPr>
          <a:xfrm>
            <a:off x="457200" y="1600200"/>
            <a:ext cx="8229600" cy="142874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For the Purchase Orders database, we will find all the records for Hulkey Fasteners having order quantities that exceed 5,000 and order dates</a:t>
            </a:r>
            <a:endParaRPr>
              <a:latin typeface="Arial"/>
              <a:ea typeface="Arial"/>
              <a:cs typeface="Arial"/>
              <a:sym typeface="Arial"/>
            </a:endParaRPr>
          </a:p>
        </p:txBody>
      </p:sp>
      <p:sp>
        <p:nvSpPr>
          <p:cNvPr id="391" name="Google Shape;391;p42"/>
          <p:cNvSpPr txBox="1">
            <a:spLocks noGrp="1"/>
          </p:cNvSpPr>
          <p:nvPr>
            <p:ph type="body" idx="2"/>
          </p:nvPr>
        </p:nvSpPr>
        <p:spPr>
          <a:xfrm>
            <a:off x="885826" y="3174488"/>
            <a:ext cx="1104900" cy="39346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before</a:t>
            </a:r>
            <a:endParaRPr/>
          </a:p>
        </p:txBody>
      </p:sp>
      <p:pic>
        <p:nvPicPr>
          <p:cNvPr id="392" name="Google Shape;392;p42" descr="ninth january, 20 11"/>
          <p:cNvPicPr preferRelativeResize="0"/>
          <p:nvPr/>
        </p:nvPicPr>
        <p:blipFill rotWithShape="1">
          <a:blip r:embed="rId3">
            <a:alphaModFix/>
          </a:blip>
          <a:srcRect/>
          <a:stretch/>
        </p:blipFill>
        <p:spPr>
          <a:xfrm>
            <a:off x="2190750" y="3212352"/>
            <a:ext cx="1104900" cy="368300"/>
          </a:xfrm>
          <a:prstGeom prst="rect">
            <a:avLst/>
          </a:prstGeom>
          <a:noFill/>
          <a:ln>
            <a:noFill/>
          </a:ln>
        </p:spPr>
      </p:pic>
      <p:sp>
        <p:nvSpPr>
          <p:cNvPr id="393" name="Google Shape;393;p42"/>
          <p:cNvSpPr txBox="1">
            <a:spLocks noGrp="1"/>
          </p:cNvSpPr>
          <p:nvPr>
            <p:ph type="body" idx="3"/>
          </p:nvPr>
        </p:nvSpPr>
        <p:spPr>
          <a:xfrm>
            <a:off x="3444669" y="3156753"/>
            <a:ext cx="5242131" cy="42341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as well as all records for Steelpin</a:t>
            </a:r>
            <a:endParaRPr>
              <a:latin typeface="Arial"/>
              <a:ea typeface="Arial"/>
              <a:cs typeface="Arial"/>
              <a:sym typeface="Arial"/>
            </a:endParaRPr>
          </a:p>
        </p:txBody>
      </p:sp>
      <p:sp>
        <p:nvSpPr>
          <p:cNvPr id="394" name="Google Shape;394;p42"/>
          <p:cNvSpPr txBox="1">
            <a:spLocks noGrp="1"/>
          </p:cNvSpPr>
          <p:nvPr>
            <p:ph type="body" idx="4"/>
          </p:nvPr>
        </p:nvSpPr>
        <p:spPr>
          <a:xfrm>
            <a:off x="885825" y="3678030"/>
            <a:ext cx="7283993" cy="43897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Inc. with order quantities less than 5,000 and</a:t>
            </a:r>
            <a:endParaRPr>
              <a:latin typeface="Arial"/>
              <a:ea typeface="Arial"/>
              <a:cs typeface="Arial"/>
              <a:sym typeface="Arial"/>
            </a:endParaRPr>
          </a:p>
        </p:txBody>
      </p:sp>
      <p:sp>
        <p:nvSpPr>
          <p:cNvPr id="395" name="Google Shape;395;p42"/>
          <p:cNvSpPr txBox="1">
            <a:spLocks noGrp="1"/>
          </p:cNvSpPr>
          <p:nvPr>
            <p:ph type="body" idx="5"/>
          </p:nvPr>
        </p:nvSpPr>
        <p:spPr>
          <a:xfrm>
            <a:off x="885825" y="4265194"/>
            <a:ext cx="2952750" cy="3972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order dates before</a:t>
            </a:r>
            <a:endParaRPr/>
          </a:p>
        </p:txBody>
      </p:sp>
      <p:pic>
        <p:nvPicPr>
          <p:cNvPr id="396" name="Google Shape;396;p42" descr="ninth january, 20 11"/>
          <p:cNvPicPr preferRelativeResize="0"/>
          <p:nvPr/>
        </p:nvPicPr>
        <p:blipFill rotWithShape="1">
          <a:blip r:embed="rId4">
            <a:alphaModFix/>
          </a:blip>
          <a:srcRect/>
          <a:stretch/>
        </p:blipFill>
        <p:spPr>
          <a:xfrm>
            <a:off x="4019550" y="4311256"/>
            <a:ext cx="1104900" cy="330200"/>
          </a:xfrm>
          <a:prstGeom prst="rect">
            <a:avLst/>
          </a:prstGeom>
          <a:noFill/>
          <a:ln>
            <a:noFill/>
          </a:ln>
        </p:spPr>
      </p:pic>
      <p:pic>
        <p:nvPicPr>
          <p:cNvPr id="397" name="Google Shape;397;p42" descr="An Excel sheet has a table titled, Purchase orders. The table has 2 rows from row 4 to row 5 and 10 columns from A to J. The columns have the following headings from left to right. Supplier, Order number, Item number, Item description, Item cost, Quantity, Cost per order, Account payment terms, in months, Order date, Arrival date. The row entries are as follows. Row 4. Hulkey fasteners, blank, blank, blank, blank, greater than 5000, blank, blank, less than September 1, 20 11, Blank. Row 5. Steelpin incorporated, blank, blank, blank, blank, less than 5000, blank, blank, less than September 1, 20 11, blank. "/>
          <p:cNvPicPr preferRelativeResize="0"/>
          <p:nvPr/>
        </p:nvPicPr>
        <p:blipFill rotWithShape="1">
          <a:blip r:embed="rId5">
            <a:alphaModFix/>
          </a:blip>
          <a:srcRect/>
          <a:stretch/>
        </p:blipFill>
        <p:spPr>
          <a:xfrm>
            <a:off x="588611" y="5030120"/>
            <a:ext cx="7581207" cy="7592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Sets and Databases</a:t>
            </a:r>
            <a:endParaRPr sz="3600" b="1" i="0" u="none" strike="noStrike" cap="none">
              <a:solidFill>
                <a:srgbClr val="007FA3"/>
              </a:solidFill>
              <a:latin typeface="Arial"/>
              <a:ea typeface="Arial"/>
              <a:cs typeface="Arial"/>
              <a:sym typeface="Arial"/>
            </a:endParaRPr>
          </a:p>
        </p:txBody>
      </p:sp>
      <p:sp>
        <p:nvSpPr>
          <p:cNvPr id="258" name="Google Shape;258;p25"/>
          <p:cNvSpPr txBox="1">
            <a:spLocks noGrp="1"/>
          </p:cNvSpPr>
          <p:nvPr>
            <p:ph type="body" idx="1"/>
          </p:nvPr>
        </p:nvSpPr>
        <p:spPr>
          <a:xfrm>
            <a:off x="457200" y="1600201"/>
            <a:ext cx="8229600" cy="4134556"/>
          </a:xfrm>
          <a:prstGeom prst="rect">
            <a:avLst/>
          </a:prstGeom>
          <a:noFill/>
          <a:ln>
            <a:noFill/>
          </a:ln>
        </p:spPr>
        <p:txBody>
          <a:bodyPr spcFirstLastPara="1" wrap="square" lIns="91425" tIns="91425" rIns="91425" bIns="91425"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200" b="1" i="0" u="none" strike="noStrike" cap="none">
                <a:solidFill>
                  <a:srgbClr val="000000"/>
                </a:solidFill>
                <a:latin typeface="Arial"/>
                <a:ea typeface="Arial"/>
                <a:cs typeface="Arial"/>
                <a:sym typeface="Arial"/>
              </a:rPr>
              <a:t>Data set</a:t>
            </a:r>
            <a:r>
              <a:rPr lang="en-US" sz="2200" b="0" i="0" u="none" strike="noStrike" cap="none">
                <a:solidFill>
                  <a:srgbClr val="000000"/>
                </a:solidFill>
                <a:latin typeface="Arial"/>
                <a:ea typeface="Arial"/>
                <a:cs typeface="Arial"/>
                <a:sym typeface="Arial"/>
              </a:rPr>
              <a:t> - a collection of data</a:t>
            </a:r>
            <a:endParaRPr sz="2200" b="0" i="0" u="none" strike="noStrike" cap="none">
              <a:solidFill>
                <a:srgbClr val="000000"/>
              </a:solidFill>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400"/>
              <a:buFont typeface="Arial"/>
              <a:buChar char="–"/>
            </a:pPr>
            <a:r>
              <a:rPr lang="en-US" sz="2200" b="0" i="0" u="none" strike="noStrike" cap="none">
                <a:solidFill>
                  <a:srgbClr val="000000"/>
                </a:solidFill>
                <a:latin typeface="Arial"/>
                <a:ea typeface="Arial"/>
                <a:cs typeface="Arial"/>
                <a:sym typeface="Arial"/>
              </a:rPr>
              <a:t>Examples: Marketing survey responses, a table of historical stock prices, and a collection of measurements of dimensions of a manufactured item</a:t>
            </a:r>
            <a:endParaRPr sz="2200" b="0" i="0" u="none" strike="noStrike" cap="none">
              <a:solidFill>
                <a:srgbClr val="000000"/>
              </a:solidFill>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200" b="1" i="0" u="none" strike="noStrike" cap="none">
                <a:solidFill>
                  <a:srgbClr val="000000"/>
                </a:solidFill>
                <a:latin typeface="Arial"/>
                <a:ea typeface="Arial"/>
                <a:cs typeface="Arial"/>
                <a:sym typeface="Arial"/>
              </a:rPr>
              <a:t>Database</a:t>
            </a:r>
            <a:r>
              <a:rPr lang="en-US" sz="2200" b="0" i="0" u="none" strike="noStrike" cap="none">
                <a:solidFill>
                  <a:srgbClr val="000000"/>
                </a:solidFill>
                <a:latin typeface="Arial"/>
                <a:ea typeface="Arial"/>
                <a:cs typeface="Arial"/>
                <a:sym typeface="Arial"/>
              </a:rPr>
              <a:t> - a collection of related files containing records on people, places, or things</a:t>
            </a:r>
            <a:endParaRPr/>
          </a:p>
          <a:p>
            <a:pPr marL="741553" marR="0" lvl="1" indent="-284353" algn="l" rtl="0">
              <a:lnSpc>
                <a:spcPct val="100000"/>
              </a:lnSpc>
              <a:spcBef>
                <a:spcPts val="600"/>
              </a:spcBef>
              <a:spcAft>
                <a:spcPts val="0"/>
              </a:spcAft>
              <a:buClr>
                <a:srgbClr val="007FA3"/>
              </a:buClr>
              <a:buSzPts val="2400"/>
              <a:buFont typeface="Arial"/>
              <a:buChar char="–"/>
            </a:pPr>
            <a:r>
              <a:rPr lang="en-US" sz="2200" b="0" i="0" u="none" strike="noStrike" cap="none">
                <a:solidFill>
                  <a:srgbClr val="000000"/>
                </a:solidFill>
                <a:latin typeface="Arial"/>
                <a:ea typeface="Arial"/>
                <a:cs typeface="Arial"/>
                <a:sym typeface="Arial"/>
              </a:rPr>
              <a:t>A database file is usually organized in a two-dimensional table, where the columns correspond to each individual element of data (called fields,</a:t>
            </a: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or</a:t>
            </a:r>
            <a:r>
              <a:rPr lang="en-US" sz="22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Arial"/>
                <a:ea typeface="Arial"/>
                <a:cs typeface="Arial"/>
                <a:sym typeface="Arial"/>
              </a:rPr>
              <a:t>attributes), and the rows represent records of related data elements.</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2.9: Using the Advanced Filter </a:t>
            </a:r>
            <a:r>
              <a:rPr lang="en-US" sz="2000" b="0">
                <a:latin typeface="Arial"/>
                <a:ea typeface="Arial"/>
                <a:cs typeface="Arial"/>
                <a:sym typeface="Arial"/>
              </a:rPr>
              <a:t>(2 of 3)</a:t>
            </a:r>
            <a:endParaRPr>
              <a:latin typeface="Arial"/>
              <a:ea typeface="Arial"/>
              <a:cs typeface="Arial"/>
              <a:sym typeface="Arial"/>
            </a:endParaRPr>
          </a:p>
        </p:txBody>
      </p:sp>
      <p:sp>
        <p:nvSpPr>
          <p:cNvPr id="403" name="Google Shape;403;p43"/>
          <p:cNvSpPr txBox="1">
            <a:spLocks noGrp="1"/>
          </p:cNvSpPr>
          <p:nvPr>
            <p:ph type="body" idx="1"/>
          </p:nvPr>
        </p:nvSpPr>
        <p:spPr>
          <a:xfrm>
            <a:off x="457200" y="1473200"/>
            <a:ext cx="8229600" cy="152717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Choose Advanced next to the Filter in the Data tab. In the dialog box, enter the list range of the database and the criteria range.</a:t>
            </a:r>
            <a:endParaRPr>
              <a:latin typeface="Arial"/>
              <a:ea typeface="Arial"/>
              <a:cs typeface="Arial"/>
              <a:sym typeface="Arial"/>
            </a:endParaRPr>
          </a:p>
        </p:txBody>
      </p:sp>
      <p:pic>
        <p:nvPicPr>
          <p:cNvPr id="404" name="Google Shape;404;p43" descr="A dialog box titled, Advanced Filter, appears over the table, Purchase Orders. Two radio buttons below Action are as follows. Filter the list, In place and Copy, to another location with the first button selected. Three fields below the radio buttons are as follows. List range, $A $8 colon $J $102. Criteria range, $A $3 colon $J $5. Copy to is grayed out. A checkbox, Unique records only, is below the two fields. O K and Cancel buttons are at the bottom of the dialog box. O K is selected."/>
          <p:cNvPicPr preferRelativeResize="0"/>
          <p:nvPr/>
        </p:nvPicPr>
        <p:blipFill rotWithShape="1">
          <a:blip r:embed="rId3">
            <a:alphaModFix/>
          </a:blip>
          <a:srcRect/>
          <a:stretch/>
        </p:blipFill>
        <p:spPr>
          <a:xfrm>
            <a:off x="617262" y="3160923"/>
            <a:ext cx="7498080" cy="28762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2.9: Using the Advanced Filter </a:t>
            </a:r>
            <a:r>
              <a:rPr lang="en-US" sz="2000" b="0">
                <a:latin typeface="Arial"/>
                <a:ea typeface="Arial"/>
                <a:cs typeface="Arial"/>
                <a:sym typeface="Arial"/>
              </a:rPr>
              <a:t>(3 of 3)</a:t>
            </a:r>
            <a:endParaRPr>
              <a:latin typeface="Arial"/>
              <a:ea typeface="Arial"/>
              <a:cs typeface="Arial"/>
              <a:sym typeface="Arial"/>
            </a:endParaRPr>
          </a:p>
        </p:txBody>
      </p:sp>
      <p:sp>
        <p:nvSpPr>
          <p:cNvPr id="410" name="Google Shape;410;p44"/>
          <p:cNvSpPr txBox="1">
            <a:spLocks noGrp="1"/>
          </p:cNvSpPr>
          <p:nvPr>
            <p:ph type="body" idx="1"/>
          </p:nvPr>
        </p:nvSpPr>
        <p:spPr>
          <a:xfrm>
            <a:off x="457200" y="1473201"/>
            <a:ext cx="8229600" cy="163195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Results</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Note that only the records meeting the criteria are displayed.</a:t>
            </a:r>
            <a:endParaRPr>
              <a:latin typeface="Arial"/>
              <a:ea typeface="Arial"/>
              <a:cs typeface="Arial"/>
              <a:sym typeface="Arial"/>
            </a:endParaRPr>
          </a:p>
        </p:txBody>
      </p:sp>
      <p:pic>
        <p:nvPicPr>
          <p:cNvPr id="411" name="Google Shape;411;p44" descr="An Excel sheet shows two tables for purchase orders. The first table has 2 rows from row 4 to row 5 and 10 columns from A to J. The columns have the following headings from left to right. Supplier, Order number, Item number, Item description, Item cost, Quantity, Cost per order, Account payment terms, in months, Order date, Arrival date. The row entries are as follows. Row 4. Hulkey fasteners, blank, blank, blank, blank, greater than 5000, blank, blank, less than September 1, 20 11, Blank. Row 5. Steelpin Incorporated, blank,  blank, blank, blank, less than 5000, blank, blank, less than September 1, 20 11, blank. The second table has 4 rows that include rows 9, 15, 20, and 22 and 10 columns from A to J. The columns have the following headings from left to right. Supplier, Order number, Item number, Item description, Item cost, Quantity, Cost per order, Account payment terms, in months, Order date, Arrival date. The row entries are as follows. Row 9. Hulkey fasteners, Aug 11001, 1122, airframe fasteners, $4.25, 19500, $82,875.00, 30, August 05, 20 11, August 13, 20 11. Row 15. Steelpin Incorporated, Aug 11007, 4312, bolt nut package, $3.75, 4250, $15,937.50, 30, August 25, 20 11, September 01, 20 11. Row 20. Hulkey fasteners, Aug 11012, 3166, electrical connector, $1.25, 5800, $7,000.00, 30, August 25, 20 11, August 29, 20 11. Row 22. Steelpin Incorporated, Aug 11014, 5234, electrical connector, $1.85, 4500, $7,425.00, 30, August 28, 20 11, September 05, 20 11."/>
          <p:cNvPicPr preferRelativeResize="0"/>
          <p:nvPr/>
        </p:nvPicPr>
        <p:blipFill rotWithShape="1">
          <a:blip r:embed="rId3">
            <a:alphaModFix/>
          </a:blip>
          <a:srcRect/>
          <a:stretch/>
        </p:blipFill>
        <p:spPr>
          <a:xfrm>
            <a:off x="559153" y="3559319"/>
            <a:ext cx="7816143" cy="16009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Database Functions</a:t>
            </a:r>
            <a:endParaRPr/>
          </a:p>
        </p:txBody>
      </p:sp>
      <p:sp>
        <p:nvSpPr>
          <p:cNvPr id="417" name="Google Shape;417;p45"/>
          <p:cNvSpPr txBox="1">
            <a:spLocks noGrp="1"/>
          </p:cNvSpPr>
          <p:nvPr>
            <p:ph type="body" idx="1"/>
          </p:nvPr>
        </p:nvSpPr>
        <p:spPr>
          <a:xfrm>
            <a:off x="457200" y="1600200"/>
            <a:ext cx="8229600" cy="167840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b="1">
                <a:solidFill>
                  <a:srgbClr val="000000"/>
                </a:solidFill>
                <a:latin typeface="Arial"/>
                <a:ea typeface="Arial"/>
                <a:cs typeface="Arial"/>
                <a:sym typeface="Arial"/>
              </a:rPr>
              <a:t>Database functions </a:t>
            </a:r>
            <a:r>
              <a:rPr lang="en-US" sz="2400">
                <a:solidFill>
                  <a:srgbClr val="000000"/>
                </a:solidFill>
                <a:latin typeface="Arial"/>
                <a:ea typeface="Arial"/>
                <a:cs typeface="Arial"/>
                <a:sym typeface="Arial"/>
              </a:rPr>
              <a:t>start with a “D” (for example, D</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SUM, D</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AVERAGE, D</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COUNT) and allow you to specify criteria that limit the calculations to a subset of records using the same format as the Advanced Filter.</a:t>
            </a:r>
            <a:endParaRPr sz="2400">
              <a:solidFill>
                <a:srgbClr val="000000"/>
              </a:solidFill>
              <a:latin typeface="Arial"/>
              <a:ea typeface="Arial"/>
              <a:cs typeface="Arial"/>
              <a:sym typeface="Arial"/>
            </a:endParaRPr>
          </a:p>
        </p:txBody>
      </p:sp>
      <p:sp>
        <p:nvSpPr>
          <p:cNvPr id="418" name="Google Shape;418;p45"/>
          <p:cNvSpPr txBox="1">
            <a:spLocks noGrp="1"/>
          </p:cNvSpPr>
          <p:nvPr>
            <p:ph type="body" idx="2"/>
          </p:nvPr>
        </p:nvSpPr>
        <p:spPr>
          <a:xfrm>
            <a:off x="457200" y="3354787"/>
            <a:ext cx="7296150" cy="6078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a:solidFill>
                  <a:srgbClr val="000000"/>
                </a:solidFill>
                <a:latin typeface="Arial"/>
                <a:ea typeface="Arial"/>
                <a:cs typeface="Arial"/>
                <a:sym typeface="Arial"/>
              </a:rPr>
              <a:t>For example, the syntax for the D</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SUM function is</a:t>
            </a:r>
            <a:endParaRPr/>
          </a:p>
        </p:txBody>
      </p:sp>
      <p:pic>
        <p:nvPicPr>
          <p:cNvPr id="419" name="Google Shape;419;p45" descr="D SUM left parenthesis database, field, criteria right parenthesis"/>
          <p:cNvPicPr preferRelativeResize="0"/>
          <p:nvPr/>
        </p:nvPicPr>
        <p:blipFill rotWithShape="1">
          <a:blip r:embed="rId3">
            <a:alphaModFix/>
          </a:blip>
          <a:srcRect/>
          <a:stretch/>
        </p:blipFill>
        <p:spPr>
          <a:xfrm>
            <a:off x="689610" y="4038771"/>
            <a:ext cx="4316730" cy="363220"/>
          </a:xfrm>
          <a:prstGeom prst="rect">
            <a:avLst/>
          </a:prstGeom>
          <a:noFill/>
          <a:ln>
            <a:noFill/>
          </a:ln>
        </p:spPr>
      </p:pic>
      <p:sp>
        <p:nvSpPr>
          <p:cNvPr id="420" name="Google Shape;420;p45"/>
          <p:cNvSpPr txBox="1">
            <a:spLocks noGrp="1"/>
          </p:cNvSpPr>
          <p:nvPr>
            <p:ph type="body" idx="3"/>
          </p:nvPr>
        </p:nvSpPr>
        <p:spPr>
          <a:xfrm>
            <a:off x="5149215" y="4038771"/>
            <a:ext cx="3053715" cy="43125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Database is the range</a:t>
            </a:r>
            <a:endParaRPr sz="2400">
              <a:latin typeface="Arial"/>
              <a:ea typeface="Arial"/>
              <a:cs typeface="Arial"/>
              <a:sym typeface="Arial"/>
            </a:endParaRPr>
          </a:p>
        </p:txBody>
      </p:sp>
      <p:sp>
        <p:nvSpPr>
          <p:cNvPr id="421" name="Google Shape;421;p45"/>
          <p:cNvSpPr txBox="1">
            <a:spLocks noGrp="1"/>
          </p:cNvSpPr>
          <p:nvPr>
            <p:ph type="body" idx="4"/>
          </p:nvPr>
        </p:nvSpPr>
        <p:spPr>
          <a:xfrm>
            <a:off x="689610" y="4478175"/>
            <a:ext cx="7997190" cy="151987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that includes the column labels; field is the column name that contains the values to sum, enclosed in quotation marks, or a reference to the column name; and criteria is the range that specifies the records you want to sum.</a:t>
            </a:r>
            <a:endParaRPr sz="2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2.10:  Using a Database Function</a:t>
            </a:r>
            <a:endParaRPr/>
          </a:p>
        </p:txBody>
      </p:sp>
      <p:sp>
        <p:nvSpPr>
          <p:cNvPr id="427" name="Google Shape;427;p46"/>
          <p:cNvSpPr txBox="1">
            <a:spLocks noGrp="1"/>
          </p:cNvSpPr>
          <p:nvPr>
            <p:ph type="body" idx="1"/>
          </p:nvPr>
        </p:nvSpPr>
        <p:spPr>
          <a:xfrm>
            <a:off x="457200" y="1600201"/>
            <a:ext cx="8229600" cy="151447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In the Purchase Orders database, find the total cost of all orders that meet the criteria specified in Example 2.9:</a:t>
            </a:r>
            <a:endParaRPr>
              <a:latin typeface="Arial"/>
              <a:ea typeface="Arial"/>
              <a:cs typeface="Arial"/>
              <a:sym typeface="Arial"/>
            </a:endParaRPr>
          </a:p>
        </p:txBody>
      </p:sp>
      <p:pic>
        <p:nvPicPr>
          <p:cNvPr id="428" name="Google Shape;428;p46" descr="An Excel sheet has a table titled, Purchase orders. The table has 2 rows from row 4 to row 5 and 10 columns from A to J. The columns have the following headings from left to right. Supplier, Order number, Item number, Item description, Item cost, Quantity, Cost per order, Account payment terms, in months, Order date, Arrival date. The row entries are as follows. Row 4. Hulkey fasteners, blank, blank, blank, blank, greater than 5000, blank, blank, less than September 1, 20 11, Blank. Row 5. Steelpin Incorporated, blank, blank, blank, blank, less than 5000, blank, blank, less than September 1, 20 11, blank. An arrow points to the formula bar of an Excel table that includes the formula, = D Sum left parenthesis A 8 colon J 102, G 3, Criteria."/>
          <p:cNvPicPr preferRelativeResize="0"/>
          <p:nvPr/>
        </p:nvPicPr>
        <p:blipFill rotWithShape="1">
          <a:blip r:embed="rId3">
            <a:alphaModFix/>
          </a:blip>
          <a:srcRect/>
          <a:stretch/>
        </p:blipFill>
        <p:spPr>
          <a:xfrm>
            <a:off x="457200" y="3239993"/>
            <a:ext cx="7581865" cy="1501963"/>
          </a:xfrm>
          <a:prstGeom prst="rect">
            <a:avLst/>
          </a:prstGeom>
          <a:noFill/>
          <a:ln>
            <a:noFill/>
          </a:ln>
        </p:spPr>
      </p:pic>
      <p:sp>
        <p:nvSpPr>
          <p:cNvPr id="429" name="Google Shape;429;p46"/>
          <p:cNvSpPr txBox="1">
            <a:spLocks noGrp="1"/>
          </p:cNvSpPr>
          <p:nvPr>
            <p:ph type="body" idx="2"/>
          </p:nvPr>
        </p:nvSpPr>
        <p:spPr>
          <a:xfrm>
            <a:off x="457200" y="4943474"/>
            <a:ext cx="8229600" cy="62865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Alternatively, we could have used the function</a:t>
            </a:r>
            <a:endParaRPr/>
          </a:p>
        </p:txBody>
      </p:sp>
      <p:pic>
        <p:nvPicPr>
          <p:cNvPr id="430" name="Google Shape;430;p46" descr="= D SUM left parenthesis A 8 colon J 102 comma cost per order within double quotes, A 3 colon J 5 right parenthesis"/>
          <p:cNvPicPr preferRelativeResize="0"/>
          <p:nvPr/>
        </p:nvPicPr>
        <p:blipFill rotWithShape="1">
          <a:blip r:embed="rId4">
            <a:alphaModFix/>
          </a:blip>
          <a:srcRect/>
          <a:stretch/>
        </p:blipFill>
        <p:spPr>
          <a:xfrm>
            <a:off x="885825" y="5649817"/>
            <a:ext cx="5702300" cy="34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470647"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Logical Functions</a:t>
            </a:r>
            <a:endParaRPr/>
          </a:p>
        </p:txBody>
      </p:sp>
      <p:sp>
        <p:nvSpPr>
          <p:cNvPr id="437" name="Google Shape;437;p47"/>
          <p:cNvSpPr txBox="1">
            <a:spLocks noGrp="1"/>
          </p:cNvSpPr>
          <p:nvPr>
            <p:ph type="body" idx="1"/>
          </p:nvPr>
        </p:nvSpPr>
        <p:spPr>
          <a:xfrm>
            <a:off x="470647" y="1600201"/>
            <a:ext cx="505326" cy="620702"/>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500"/>
              </a:spcBef>
              <a:spcAft>
                <a:spcPts val="0"/>
              </a:spcAft>
              <a:buSzPts val="2800"/>
              <a:buChar char="•"/>
            </a:pPr>
            <a:r>
              <a:rPr lang="en-US" sz="2400">
                <a:latin typeface="Arial"/>
                <a:ea typeface="Arial"/>
                <a:cs typeface="Arial"/>
                <a:sym typeface="Arial"/>
              </a:rPr>
              <a:t>  </a:t>
            </a:r>
            <a:endParaRPr sz="2400">
              <a:latin typeface="Arial"/>
              <a:ea typeface="Arial"/>
              <a:cs typeface="Arial"/>
              <a:sym typeface="Arial"/>
            </a:endParaRPr>
          </a:p>
        </p:txBody>
      </p:sp>
      <p:pic>
        <p:nvPicPr>
          <p:cNvPr id="438" name="Google Shape;438;p47" descr="=  if left parenthesis condition, value if true, value if false right parenthesis"/>
          <p:cNvPicPr preferRelativeResize="0"/>
          <p:nvPr/>
        </p:nvPicPr>
        <p:blipFill rotWithShape="1">
          <a:blip r:embed="rId3">
            <a:alphaModFix/>
          </a:blip>
          <a:srcRect/>
          <a:stretch/>
        </p:blipFill>
        <p:spPr>
          <a:xfrm>
            <a:off x="1093404" y="1846177"/>
            <a:ext cx="4964545" cy="311727"/>
          </a:xfrm>
          <a:prstGeom prst="rect">
            <a:avLst/>
          </a:prstGeom>
          <a:noFill/>
          <a:ln>
            <a:noFill/>
          </a:ln>
        </p:spPr>
      </p:pic>
      <p:sp>
        <p:nvSpPr>
          <p:cNvPr id="439" name="Google Shape;439;p47"/>
          <p:cNvSpPr txBox="1">
            <a:spLocks noGrp="1"/>
          </p:cNvSpPr>
          <p:nvPr>
            <p:ph type="body" idx="2"/>
          </p:nvPr>
        </p:nvSpPr>
        <p:spPr>
          <a:xfrm>
            <a:off x="6175380" y="1695536"/>
            <a:ext cx="1458227" cy="43003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 returns</a:t>
            </a:r>
            <a:endParaRPr/>
          </a:p>
        </p:txBody>
      </p:sp>
      <p:sp>
        <p:nvSpPr>
          <p:cNvPr id="440" name="Google Shape;440;p47"/>
          <p:cNvSpPr txBox="1">
            <a:spLocks noGrp="1"/>
          </p:cNvSpPr>
          <p:nvPr>
            <p:ph type="body" idx="3"/>
          </p:nvPr>
        </p:nvSpPr>
        <p:spPr>
          <a:xfrm>
            <a:off x="1093403" y="2266474"/>
            <a:ext cx="7606843" cy="8019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one value if the condition is true and another if the condition is false,</a:t>
            </a:r>
            <a:endParaRPr/>
          </a:p>
        </p:txBody>
      </p:sp>
      <p:sp>
        <p:nvSpPr>
          <p:cNvPr id="441" name="Google Shape;441;p47"/>
          <p:cNvSpPr txBox="1">
            <a:spLocks noGrp="1"/>
          </p:cNvSpPr>
          <p:nvPr>
            <p:ph type="body" idx="4"/>
          </p:nvPr>
        </p:nvSpPr>
        <p:spPr>
          <a:xfrm>
            <a:off x="470647" y="3181467"/>
            <a:ext cx="518773" cy="716835"/>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500"/>
              </a:spcBef>
              <a:spcAft>
                <a:spcPts val="0"/>
              </a:spcAft>
              <a:buSzPts val="2800"/>
              <a:buChar char="•"/>
            </a:pPr>
            <a:r>
              <a:rPr lang="en-US" sz="2400">
                <a:latin typeface="Arial"/>
                <a:ea typeface="Arial"/>
                <a:cs typeface="Arial"/>
                <a:sym typeface="Arial"/>
              </a:rPr>
              <a:t>  </a:t>
            </a:r>
            <a:endParaRPr sz="2400">
              <a:latin typeface="Arial"/>
              <a:ea typeface="Arial"/>
              <a:cs typeface="Arial"/>
              <a:sym typeface="Arial"/>
            </a:endParaRPr>
          </a:p>
        </p:txBody>
      </p:sp>
      <p:pic>
        <p:nvPicPr>
          <p:cNvPr id="442" name="Google Shape;442;p47" descr="= And left parenthesis condition 1, condition 2, ellipsis right parenthesis"/>
          <p:cNvPicPr preferRelativeResize="0"/>
          <p:nvPr/>
        </p:nvPicPr>
        <p:blipFill rotWithShape="1">
          <a:blip r:embed="rId4">
            <a:alphaModFix/>
          </a:blip>
          <a:srcRect/>
          <a:stretch/>
        </p:blipFill>
        <p:spPr>
          <a:xfrm>
            <a:off x="1093404" y="3356585"/>
            <a:ext cx="3960091" cy="311727"/>
          </a:xfrm>
          <a:prstGeom prst="rect">
            <a:avLst/>
          </a:prstGeom>
          <a:noFill/>
          <a:ln>
            <a:noFill/>
          </a:ln>
        </p:spPr>
      </p:pic>
      <p:sp>
        <p:nvSpPr>
          <p:cNvPr id="443" name="Google Shape;443;p47"/>
          <p:cNvSpPr txBox="1">
            <a:spLocks noGrp="1"/>
          </p:cNvSpPr>
          <p:nvPr>
            <p:ph type="body" idx="5"/>
          </p:nvPr>
        </p:nvSpPr>
        <p:spPr>
          <a:xfrm>
            <a:off x="5265471" y="3250953"/>
            <a:ext cx="2613259" cy="41303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 returns TRUE</a:t>
            </a:r>
            <a:endParaRPr/>
          </a:p>
        </p:txBody>
      </p:sp>
      <p:sp>
        <p:nvSpPr>
          <p:cNvPr id="444" name="Google Shape;444;p47"/>
          <p:cNvSpPr txBox="1">
            <a:spLocks noGrp="1"/>
          </p:cNvSpPr>
          <p:nvPr>
            <p:ph type="body" idx="6"/>
          </p:nvPr>
        </p:nvSpPr>
        <p:spPr>
          <a:xfrm>
            <a:off x="1093404" y="3898302"/>
            <a:ext cx="6756935" cy="45323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if all conditions are true and FALSE if not,</a:t>
            </a:r>
            <a:endParaRPr/>
          </a:p>
        </p:txBody>
      </p:sp>
      <p:sp>
        <p:nvSpPr>
          <p:cNvPr id="445" name="Google Shape;445;p47"/>
          <p:cNvSpPr txBox="1">
            <a:spLocks noGrp="1"/>
          </p:cNvSpPr>
          <p:nvPr>
            <p:ph type="body" idx="7"/>
          </p:nvPr>
        </p:nvSpPr>
        <p:spPr>
          <a:xfrm>
            <a:off x="457200" y="4516869"/>
            <a:ext cx="505326" cy="636143"/>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500"/>
              </a:spcBef>
              <a:spcAft>
                <a:spcPts val="0"/>
              </a:spcAft>
              <a:buSzPts val="2800"/>
              <a:buChar char="•"/>
            </a:pPr>
            <a:r>
              <a:rPr lang="en-US" sz="2400">
                <a:latin typeface="Arial"/>
                <a:ea typeface="Arial"/>
                <a:cs typeface="Arial"/>
                <a:sym typeface="Arial"/>
              </a:rPr>
              <a:t>    </a:t>
            </a:r>
            <a:endParaRPr sz="2400">
              <a:latin typeface="Arial"/>
              <a:ea typeface="Arial"/>
              <a:cs typeface="Arial"/>
              <a:sym typeface="Arial"/>
            </a:endParaRPr>
          </a:p>
        </p:txBody>
      </p:sp>
      <p:pic>
        <p:nvPicPr>
          <p:cNvPr id="446" name="Google Shape;446;p47" descr="= Or left parenthesis condition 1, condition 2, ellipsis right parenthesis"/>
          <p:cNvPicPr preferRelativeResize="0"/>
          <p:nvPr/>
        </p:nvPicPr>
        <p:blipFill rotWithShape="1">
          <a:blip r:embed="rId5">
            <a:alphaModFix/>
          </a:blip>
          <a:srcRect/>
          <a:stretch/>
        </p:blipFill>
        <p:spPr>
          <a:xfrm>
            <a:off x="1179994" y="4757116"/>
            <a:ext cx="3786909" cy="311727"/>
          </a:xfrm>
          <a:prstGeom prst="rect">
            <a:avLst/>
          </a:prstGeom>
          <a:noFill/>
          <a:ln>
            <a:noFill/>
          </a:ln>
        </p:spPr>
      </p:pic>
      <p:sp>
        <p:nvSpPr>
          <p:cNvPr id="447" name="Google Shape;447;p47"/>
          <p:cNvSpPr txBox="1">
            <a:spLocks noGrp="1"/>
          </p:cNvSpPr>
          <p:nvPr>
            <p:ph type="body" idx="8"/>
          </p:nvPr>
        </p:nvSpPr>
        <p:spPr>
          <a:xfrm>
            <a:off x="5265471" y="4619951"/>
            <a:ext cx="2873141" cy="44889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 returns TRUE if</a:t>
            </a:r>
            <a:endParaRPr/>
          </a:p>
        </p:txBody>
      </p:sp>
      <p:sp>
        <p:nvSpPr>
          <p:cNvPr id="448" name="Google Shape;448;p47"/>
          <p:cNvSpPr txBox="1">
            <a:spLocks noGrp="1"/>
          </p:cNvSpPr>
          <p:nvPr>
            <p:ph type="body" idx="9"/>
          </p:nvPr>
        </p:nvSpPr>
        <p:spPr>
          <a:xfrm>
            <a:off x="1093403" y="5363417"/>
            <a:ext cx="5441510" cy="52785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any condition is true and FALSE if not.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IF Function</a:t>
            </a:r>
            <a:endParaRPr/>
          </a:p>
        </p:txBody>
      </p:sp>
      <p:sp>
        <p:nvSpPr>
          <p:cNvPr id="455" name="Google Shape;455;p48"/>
          <p:cNvSpPr txBox="1">
            <a:spLocks noGrp="1"/>
          </p:cNvSpPr>
          <p:nvPr>
            <p:ph type="body" idx="1"/>
          </p:nvPr>
        </p:nvSpPr>
        <p:spPr>
          <a:xfrm>
            <a:off x="457200" y="1600200"/>
            <a:ext cx="582328" cy="62835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  </a:t>
            </a:r>
            <a:endParaRPr>
              <a:solidFill>
                <a:srgbClr val="000000"/>
              </a:solidFill>
              <a:latin typeface="Arial"/>
              <a:ea typeface="Arial"/>
              <a:cs typeface="Arial"/>
              <a:sym typeface="Arial"/>
            </a:endParaRPr>
          </a:p>
        </p:txBody>
      </p:sp>
      <p:pic>
        <p:nvPicPr>
          <p:cNvPr id="456" name="Google Shape;456;p48" descr="=  if left parenthesis condition, value if true, value if false right parenthesis"/>
          <p:cNvPicPr preferRelativeResize="0"/>
          <p:nvPr/>
        </p:nvPicPr>
        <p:blipFill rotWithShape="1">
          <a:blip r:embed="rId3">
            <a:alphaModFix/>
          </a:blip>
          <a:srcRect/>
          <a:stretch/>
        </p:blipFill>
        <p:spPr>
          <a:xfrm>
            <a:off x="1134782" y="1779825"/>
            <a:ext cx="5537200" cy="342900"/>
          </a:xfrm>
          <a:prstGeom prst="rect">
            <a:avLst/>
          </a:prstGeom>
          <a:noFill/>
          <a:ln>
            <a:noFill/>
          </a:ln>
        </p:spPr>
      </p:pic>
      <p:sp>
        <p:nvSpPr>
          <p:cNvPr id="457" name="Google Shape;457;p48"/>
          <p:cNvSpPr txBox="1">
            <a:spLocks noGrp="1"/>
          </p:cNvSpPr>
          <p:nvPr>
            <p:ph type="body" idx="2"/>
          </p:nvPr>
        </p:nvSpPr>
        <p:spPr>
          <a:xfrm>
            <a:off x="440356" y="2358484"/>
            <a:ext cx="6682933" cy="67349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  Conditions may include the following:</a:t>
            </a:r>
            <a:endParaRPr/>
          </a:p>
        </p:txBody>
      </p:sp>
      <p:pic>
        <p:nvPicPr>
          <p:cNvPr id="458" name="Google Shape;458;p48" descr="equal"/>
          <p:cNvPicPr preferRelativeResize="0"/>
          <p:nvPr/>
        </p:nvPicPr>
        <p:blipFill rotWithShape="1">
          <a:blip r:embed="rId4">
            <a:alphaModFix/>
          </a:blip>
          <a:srcRect/>
          <a:stretch/>
        </p:blipFill>
        <p:spPr>
          <a:xfrm>
            <a:off x="680794" y="3493313"/>
            <a:ext cx="307794" cy="258435"/>
          </a:xfrm>
          <a:prstGeom prst="rect">
            <a:avLst/>
          </a:prstGeom>
          <a:noFill/>
          <a:ln>
            <a:noFill/>
          </a:ln>
        </p:spPr>
      </p:pic>
      <p:sp>
        <p:nvSpPr>
          <p:cNvPr id="459" name="Google Shape;459;p48"/>
          <p:cNvSpPr txBox="1">
            <a:spLocks noGrp="1"/>
          </p:cNvSpPr>
          <p:nvPr>
            <p:ph type="body" idx="3"/>
          </p:nvPr>
        </p:nvSpPr>
        <p:spPr>
          <a:xfrm>
            <a:off x="1352350" y="3372695"/>
            <a:ext cx="1073217" cy="4218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equal</a:t>
            </a:r>
            <a:endParaRPr>
              <a:latin typeface="Arial"/>
              <a:ea typeface="Arial"/>
              <a:cs typeface="Arial"/>
              <a:sym typeface="Arial"/>
            </a:endParaRPr>
          </a:p>
        </p:txBody>
      </p:sp>
      <p:pic>
        <p:nvPicPr>
          <p:cNvPr id="460" name="Google Shape;460;p48" descr="Right angle bracket"/>
          <p:cNvPicPr preferRelativeResize="0"/>
          <p:nvPr/>
        </p:nvPicPr>
        <p:blipFill rotWithShape="1">
          <a:blip r:embed="rId5">
            <a:alphaModFix/>
          </a:blip>
          <a:srcRect/>
          <a:stretch/>
        </p:blipFill>
        <p:spPr>
          <a:xfrm>
            <a:off x="697338" y="4070177"/>
            <a:ext cx="228600" cy="228600"/>
          </a:xfrm>
          <a:prstGeom prst="rect">
            <a:avLst/>
          </a:prstGeom>
          <a:noFill/>
          <a:ln>
            <a:noFill/>
          </a:ln>
        </p:spPr>
      </p:pic>
      <p:sp>
        <p:nvSpPr>
          <p:cNvPr id="461" name="Google Shape;461;p48"/>
          <p:cNvSpPr txBox="1">
            <a:spLocks noGrp="1"/>
          </p:cNvSpPr>
          <p:nvPr>
            <p:ph type="body" idx="4"/>
          </p:nvPr>
        </p:nvSpPr>
        <p:spPr>
          <a:xfrm>
            <a:off x="1352350" y="3960780"/>
            <a:ext cx="2074244" cy="44739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greater than</a:t>
            </a:r>
            <a:endParaRPr/>
          </a:p>
        </p:txBody>
      </p:sp>
      <p:pic>
        <p:nvPicPr>
          <p:cNvPr id="462" name="Google Shape;462;p48" descr="Left angle bracket"/>
          <p:cNvPicPr preferRelativeResize="0"/>
          <p:nvPr/>
        </p:nvPicPr>
        <p:blipFill rotWithShape="1">
          <a:blip r:embed="rId6">
            <a:alphaModFix/>
          </a:blip>
          <a:srcRect/>
          <a:stretch/>
        </p:blipFill>
        <p:spPr>
          <a:xfrm>
            <a:off x="720391" y="4879708"/>
            <a:ext cx="228600" cy="228600"/>
          </a:xfrm>
          <a:prstGeom prst="rect">
            <a:avLst/>
          </a:prstGeom>
          <a:noFill/>
          <a:ln>
            <a:noFill/>
          </a:ln>
        </p:spPr>
      </p:pic>
      <p:sp>
        <p:nvSpPr>
          <p:cNvPr id="463" name="Google Shape;463;p48"/>
          <p:cNvSpPr txBox="1">
            <a:spLocks noGrp="1"/>
          </p:cNvSpPr>
          <p:nvPr>
            <p:ph type="body" idx="5"/>
          </p:nvPr>
        </p:nvSpPr>
        <p:spPr>
          <a:xfrm>
            <a:off x="1352350" y="4772563"/>
            <a:ext cx="1577552" cy="44289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less than</a:t>
            </a:r>
            <a:endParaRPr/>
          </a:p>
        </p:txBody>
      </p:sp>
      <p:pic>
        <p:nvPicPr>
          <p:cNvPr id="464" name="Google Shape;464;p48" descr="Left angle bracket right angle bracket"/>
          <p:cNvPicPr preferRelativeResize="0"/>
          <p:nvPr/>
        </p:nvPicPr>
        <p:blipFill rotWithShape="1">
          <a:blip r:embed="rId7">
            <a:alphaModFix/>
          </a:blip>
          <a:srcRect/>
          <a:stretch/>
        </p:blipFill>
        <p:spPr>
          <a:xfrm>
            <a:off x="3981098" y="3508230"/>
            <a:ext cx="419100" cy="228600"/>
          </a:xfrm>
          <a:prstGeom prst="rect">
            <a:avLst/>
          </a:prstGeom>
          <a:noFill/>
          <a:ln>
            <a:noFill/>
          </a:ln>
        </p:spPr>
      </p:pic>
      <p:sp>
        <p:nvSpPr>
          <p:cNvPr id="465" name="Google Shape;465;p48"/>
          <p:cNvSpPr txBox="1">
            <a:spLocks noGrp="1"/>
          </p:cNvSpPr>
          <p:nvPr>
            <p:ph type="body" idx="6"/>
          </p:nvPr>
        </p:nvSpPr>
        <p:spPr>
          <a:xfrm>
            <a:off x="4696396" y="3372695"/>
            <a:ext cx="2091088" cy="40416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not equal to</a:t>
            </a:r>
            <a:endParaRPr/>
          </a:p>
        </p:txBody>
      </p:sp>
      <p:pic>
        <p:nvPicPr>
          <p:cNvPr id="466" name="Google Shape;466;p48" descr="Right angle bracket equal to"/>
          <p:cNvPicPr preferRelativeResize="0"/>
          <p:nvPr/>
        </p:nvPicPr>
        <p:blipFill rotWithShape="1">
          <a:blip r:embed="rId8">
            <a:alphaModFix/>
          </a:blip>
          <a:srcRect/>
          <a:stretch/>
        </p:blipFill>
        <p:spPr>
          <a:xfrm>
            <a:off x="3981098" y="4093231"/>
            <a:ext cx="431800" cy="228600"/>
          </a:xfrm>
          <a:prstGeom prst="rect">
            <a:avLst/>
          </a:prstGeom>
          <a:noFill/>
          <a:ln>
            <a:noFill/>
          </a:ln>
        </p:spPr>
      </p:pic>
      <p:sp>
        <p:nvSpPr>
          <p:cNvPr id="467" name="Google Shape;467;p48"/>
          <p:cNvSpPr txBox="1">
            <a:spLocks noGrp="1"/>
          </p:cNvSpPr>
          <p:nvPr>
            <p:ph type="body" idx="7"/>
          </p:nvPr>
        </p:nvSpPr>
        <p:spPr>
          <a:xfrm>
            <a:off x="4696396" y="3963800"/>
            <a:ext cx="3951171" cy="42806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greater than or equal to </a:t>
            </a:r>
            <a:endParaRPr/>
          </a:p>
        </p:txBody>
      </p:sp>
      <p:pic>
        <p:nvPicPr>
          <p:cNvPr id="468" name="Google Shape;468;p48" descr="Left angle bracket equal to"/>
          <p:cNvPicPr preferRelativeResize="0"/>
          <p:nvPr/>
        </p:nvPicPr>
        <p:blipFill rotWithShape="1">
          <a:blip r:embed="rId9">
            <a:alphaModFix/>
          </a:blip>
          <a:srcRect/>
          <a:stretch/>
        </p:blipFill>
        <p:spPr>
          <a:xfrm>
            <a:off x="3993798" y="4798087"/>
            <a:ext cx="419100" cy="228600"/>
          </a:xfrm>
          <a:prstGeom prst="rect">
            <a:avLst/>
          </a:prstGeom>
          <a:noFill/>
          <a:ln>
            <a:noFill/>
          </a:ln>
        </p:spPr>
      </p:pic>
      <p:sp>
        <p:nvSpPr>
          <p:cNvPr id="469" name="Google Shape;469;p48"/>
          <p:cNvSpPr txBox="1">
            <a:spLocks noGrp="1"/>
          </p:cNvSpPr>
          <p:nvPr>
            <p:ph type="body" idx="8"/>
          </p:nvPr>
        </p:nvSpPr>
        <p:spPr>
          <a:xfrm>
            <a:off x="4696396" y="4720833"/>
            <a:ext cx="3413155" cy="4990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less than or equal to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2.11: Using the IF Function</a:t>
            </a:r>
            <a:endParaRPr sz="3600" b="1" i="0" u="none" strike="noStrike" cap="none">
              <a:solidFill>
                <a:srgbClr val="007FA3"/>
              </a:solidFill>
              <a:latin typeface="Arial"/>
              <a:ea typeface="Arial"/>
              <a:cs typeface="Arial"/>
              <a:sym typeface="Arial"/>
            </a:endParaRPr>
          </a:p>
        </p:txBody>
      </p:sp>
      <p:sp>
        <p:nvSpPr>
          <p:cNvPr id="475" name="Google Shape;475;p49"/>
          <p:cNvSpPr txBox="1">
            <a:spLocks noGrp="1"/>
          </p:cNvSpPr>
          <p:nvPr>
            <p:ph type="body" idx="1"/>
          </p:nvPr>
        </p:nvSpPr>
        <p:spPr>
          <a:xfrm>
            <a:off x="457200" y="1600201"/>
            <a:ext cx="8229600" cy="71250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700"/>
              <a:buFont typeface="Arial"/>
              <a:buChar char="•"/>
            </a:pPr>
            <a:r>
              <a:rPr lang="en-US" sz="2400" b="0" i="0" u="none" strike="noStrike" cap="none">
                <a:solidFill>
                  <a:schemeClr val="dk1"/>
                </a:solidFill>
                <a:latin typeface="Arial"/>
                <a:ea typeface="Arial"/>
                <a:cs typeface="Arial"/>
                <a:sym typeface="Arial"/>
              </a:rPr>
              <a:t>Suppose that orders with quantities of at least 10,000 units are classified as Large.</a:t>
            </a:r>
            <a:endParaRPr sz="2400" b="0" i="0" u="none" strike="noStrike" cap="none">
              <a:solidFill>
                <a:schemeClr val="dk1"/>
              </a:solidFill>
              <a:latin typeface="Arial"/>
              <a:ea typeface="Arial"/>
              <a:cs typeface="Arial"/>
              <a:sym typeface="Arial"/>
            </a:endParaRPr>
          </a:p>
        </p:txBody>
      </p:sp>
      <p:sp>
        <p:nvSpPr>
          <p:cNvPr id="476" name="Google Shape;476;p49"/>
          <p:cNvSpPr txBox="1">
            <a:spLocks noGrp="1"/>
          </p:cNvSpPr>
          <p:nvPr>
            <p:ph type="body" idx="2"/>
          </p:nvPr>
        </p:nvSpPr>
        <p:spPr>
          <a:xfrm>
            <a:off x="457200" y="2441311"/>
            <a:ext cx="944880" cy="371889"/>
          </a:xfrm>
          <a:prstGeom prst="rect">
            <a:avLst/>
          </a:prstGeom>
          <a:noFill/>
          <a:ln>
            <a:noFill/>
          </a:ln>
        </p:spPr>
        <p:txBody>
          <a:bodyPr spcFirstLastPara="1" wrap="square" lIns="0" tIns="0" rIns="0" bIns="0" anchor="t" anchorCtr="0">
            <a:noAutofit/>
          </a:bodyPr>
          <a:lstStyle/>
          <a:p>
            <a:pPr marL="914400" lvl="1" indent="-457200" algn="l" rtl="0">
              <a:lnSpc>
                <a:spcPct val="100000"/>
              </a:lnSpc>
              <a:spcBef>
                <a:spcPts val="0"/>
              </a:spcBef>
              <a:spcAft>
                <a:spcPts val="0"/>
              </a:spcAft>
              <a:buSzPts val="2300"/>
              <a:buChar char="–"/>
            </a:pPr>
            <a:r>
              <a:rPr lang="en-US" sz="2400">
                <a:latin typeface="Arial"/>
                <a:ea typeface="Arial"/>
                <a:cs typeface="Arial"/>
                <a:sym typeface="Arial"/>
              </a:rPr>
              <a:t>  </a:t>
            </a:r>
            <a:endParaRPr sz="2400">
              <a:latin typeface="Arial"/>
              <a:ea typeface="Arial"/>
              <a:cs typeface="Arial"/>
              <a:sym typeface="Arial"/>
            </a:endParaRPr>
          </a:p>
        </p:txBody>
      </p:sp>
      <p:pic>
        <p:nvPicPr>
          <p:cNvPr id="477" name="Google Shape;477;p49" descr="Cell K4: = if left parenthesis F 4 is greater than or equal to 10000, large, small right parenthesis"/>
          <p:cNvPicPr preferRelativeResize="0"/>
          <p:nvPr/>
        </p:nvPicPr>
        <p:blipFill rotWithShape="1">
          <a:blip r:embed="rId3">
            <a:alphaModFix/>
          </a:blip>
          <a:srcRect/>
          <a:stretch/>
        </p:blipFill>
        <p:spPr>
          <a:xfrm>
            <a:off x="1534505" y="2477735"/>
            <a:ext cx="5295900" cy="355600"/>
          </a:xfrm>
          <a:prstGeom prst="rect">
            <a:avLst/>
          </a:prstGeom>
          <a:noFill/>
          <a:ln>
            <a:noFill/>
          </a:ln>
        </p:spPr>
      </p:pic>
      <p:sp>
        <p:nvSpPr>
          <p:cNvPr id="478" name="Google Shape;478;p49"/>
          <p:cNvSpPr txBox="1">
            <a:spLocks noGrp="1"/>
          </p:cNvSpPr>
          <p:nvPr>
            <p:ph type="body" idx="3"/>
          </p:nvPr>
        </p:nvSpPr>
        <p:spPr>
          <a:xfrm>
            <a:off x="457200" y="2953379"/>
            <a:ext cx="8229600" cy="74961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700"/>
              <a:buFont typeface="Arial"/>
              <a:buChar char="•"/>
            </a:pPr>
            <a:r>
              <a:rPr lang="en-US" sz="2400" b="0" i="0" u="none" strike="noStrike" cap="none">
                <a:solidFill>
                  <a:schemeClr val="dk1"/>
                </a:solidFill>
                <a:latin typeface="Arial"/>
                <a:ea typeface="Arial"/>
                <a:cs typeface="Arial"/>
                <a:sym typeface="Arial"/>
              </a:rPr>
              <a:t>Suppose that large orders with a total cost of at least $25,000 are considered critical.</a:t>
            </a:r>
            <a:endParaRPr sz="2400" b="0" i="0" u="none" strike="noStrike" cap="none">
              <a:solidFill>
                <a:schemeClr val="dk1"/>
              </a:solidFill>
              <a:latin typeface="Arial"/>
              <a:ea typeface="Arial"/>
              <a:cs typeface="Arial"/>
              <a:sym typeface="Arial"/>
            </a:endParaRPr>
          </a:p>
        </p:txBody>
      </p:sp>
      <p:sp>
        <p:nvSpPr>
          <p:cNvPr id="479" name="Google Shape;479;p49"/>
          <p:cNvSpPr txBox="1">
            <a:spLocks noGrp="1"/>
          </p:cNvSpPr>
          <p:nvPr>
            <p:ph type="body" idx="4"/>
          </p:nvPr>
        </p:nvSpPr>
        <p:spPr>
          <a:xfrm>
            <a:off x="477672" y="3861694"/>
            <a:ext cx="1056833" cy="393337"/>
          </a:xfrm>
          <a:prstGeom prst="rect">
            <a:avLst/>
          </a:prstGeom>
          <a:noFill/>
          <a:ln>
            <a:noFill/>
          </a:ln>
        </p:spPr>
        <p:txBody>
          <a:bodyPr spcFirstLastPara="1" wrap="square" lIns="0" tIns="0" rIns="0" bIns="0" anchor="t" anchorCtr="0">
            <a:noAutofit/>
          </a:bodyPr>
          <a:lstStyle/>
          <a:p>
            <a:pPr marL="914400" lvl="1" indent="-457200" algn="l" rtl="0">
              <a:lnSpc>
                <a:spcPct val="100000"/>
              </a:lnSpc>
              <a:spcBef>
                <a:spcPts val="0"/>
              </a:spcBef>
              <a:spcAft>
                <a:spcPts val="0"/>
              </a:spcAft>
              <a:buSzPts val="2300"/>
              <a:buChar char="–"/>
            </a:pPr>
            <a:r>
              <a:rPr lang="en-US" sz="2400">
                <a:latin typeface="Arial"/>
                <a:ea typeface="Arial"/>
                <a:cs typeface="Arial"/>
                <a:sym typeface="Arial"/>
              </a:rPr>
              <a:t>  </a:t>
            </a:r>
            <a:endParaRPr sz="2400">
              <a:latin typeface="Arial"/>
              <a:ea typeface="Arial"/>
              <a:cs typeface="Arial"/>
              <a:sym typeface="Arial"/>
            </a:endParaRPr>
          </a:p>
        </p:txBody>
      </p:sp>
      <p:pic>
        <p:nvPicPr>
          <p:cNvPr id="480" name="Google Shape;480;p49" descr="Cell K4: = if left parenthesis And left parenthesis K 4 = large, G 4 is greater than or equal to 25000 right parenthesis, critical, blank space right parenthesis."/>
          <p:cNvPicPr preferRelativeResize="0"/>
          <p:nvPr/>
        </p:nvPicPr>
        <p:blipFill rotWithShape="1">
          <a:blip r:embed="rId4">
            <a:alphaModFix/>
          </a:blip>
          <a:srcRect/>
          <a:stretch/>
        </p:blipFill>
        <p:spPr>
          <a:xfrm>
            <a:off x="1632041" y="3905986"/>
            <a:ext cx="6765636" cy="323273"/>
          </a:xfrm>
          <a:prstGeom prst="rect">
            <a:avLst/>
          </a:prstGeom>
          <a:noFill/>
          <a:ln>
            <a:noFill/>
          </a:ln>
        </p:spPr>
      </p:pic>
      <p:pic>
        <p:nvPicPr>
          <p:cNvPr id="481" name="Google Shape;481;p49" descr="An Excel sheet has a table titled, Purchase orders. The table has 12 rows from row 4 to row 15 and 10 columns from A to J. The columns have the following headings from left to right. Supplier, Order number, Item number, Item description, Item cost, Quantity, Cost per order, Account payment terms, in months, Order date, Arrival date. The row entries are as follows. Row 4. Hulkey fasteners, Aug 11001, 1122, airframe fasteners, $4.25, 19500, $82,875.00, 30, August 05, 20 11, August 13, 20 11, large, critical. Row 5. Alum sheeting, Aug 11002, 1243, airframe fasteners, $4.25, 10000, $42,500.00, 30, August 08, 20 11, August 14, 20 11, large, critical. Row 6. Fast tie aerospace, Aug 11003, 5462, shielded cable per feet, $1.05, 23000, $24,150.00, 30, August 10, 20 11, August 15, 20 11, large, blank. Row 7. Fast tie aerospace, Aug 11004, 5462, shielded cable per feet, $1.05, 21500, $22,575.00, 30, August 15, 20 11, August 22, 20 11, large, blank. Row 8. Steelpin Incorporated, Aug 11005, 5319, shielded cable per feet, $1.10, 17500, $19,250.00, 30, August 20, 20 11, August 31, 20 11, large, blank. Row 9. Fast tie aerospace, Aug 11006, 5462, shielded cable per feet, $1.05, 22500, $23,625.00, 30, August 20, 20 11, August 26, 20 11, large, blank. Row 10. Steelpin Incorporated, Aug 11007, 4312, bolt nut package, $3.75, 4250, $15,937.50, 30, August 25, 20 11, September 01, 20 11, small, blank.  Row 11. Durable products, Aug 11008, 7258, pressure gauge, $90.00, 100, $9,000.00, 45, August 25, 20 11, August 28, 20 11, small, blank. Row 12. Fast tie aerospace, Aug 11009, 6321, O ring, $2.45, 1,300, $3,185.00, 30,  August 25, 20 11, September 04, 20 11, small, blank. Row 13. Fast tie aerospace, Aug 11010, 5462, shielded cable per feet, $1.05, 22,500, $23,625.00, 30, August 25, 20 11, September 02, 20 11, large, blank. Row 14. Steelpin Incorporated, Aug 11011, 5462, shielded cable per feet, $1.10, 18,100, $19,910.00, 30, August 25, 20 11, September 05, 20 11, large, blank. Row 15. Hulkey fasteners, Aug 11012, 3166, electrical connector, $1.25, 5,600, $7,000.00, 30, August 25, 20 11, September 29, 20 11, small, blank."/>
          <p:cNvPicPr preferRelativeResize="0"/>
          <p:nvPr/>
        </p:nvPicPr>
        <p:blipFill rotWithShape="1">
          <a:blip r:embed="rId5">
            <a:alphaModFix/>
          </a:blip>
          <a:srcRect/>
          <a:stretch/>
        </p:blipFill>
        <p:spPr>
          <a:xfrm>
            <a:off x="642510" y="4432253"/>
            <a:ext cx="7858979" cy="1762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Nesting IF Functions</a:t>
            </a:r>
            <a:endParaRPr>
              <a:latin typeface="Arial"/>
              <a:ea typeface="Arial"/>
              <a:cs typeface="Arial"/>
              <a:sym typeface="Arial"/>
            </a:endParaRPr>
          </a:p>
        </p:txBody>
      </p:sp>
      <p:sp>
        <p:nvSpPr>
          <p:cNvPr id="488" name="Google Shape;488;p50"/>
          <p:cNvSpPr txBox="1">
            <a:spLocks noGrp="1"/>
          </p:cNvSpPr>
          <p:nvPr>
            <p:ph type="body" idx="1"/>
          </p:nvPr>
        </p:nvSpPr>
        <p:spPr>
          <a:xfrm>
            <a:off x="457200" y="1600201"/>
            <a:ext cx="8229600" cy="155688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You may “nest” up to seven IF functions by replacing value if true or value if false in an IF function with another IF function:     	</a:t>
            </a:r>
            <a:endParaRPr>
              <a:latin typeface="Arial"/>
              <a:ea typeface="Arial"/>
              <a:cs typeface="Arial"/>
              <a:sym typeface="Arial"/>
            </a:endParaRPr>
          </a:p>
        </p:txBody>
      </p:sp>
      <p:pic>
        <p:nvPicPr>
          <p:cNvPr id="489" name="Google Shape;489;p50" descr="= IF left parenthesis A 8 = 2 , left parenthesis IF left parenthesis B 3 = 5, Yes within double quotes , double quotes right parenthesis right parenthesis, 15 right parenthesis."/>
          <p:cNvPicPr preferRelativeResize="0"/>
          <p:nvPr/>
        </p:nvPicPr>
        <p:blipFill rotWithShape="1">
          <a:blip r:embed="rId3">
            <a:alphaModFix/>
          </a:blip>
          <a:srcRect/>
          <a:stretch/>
        </p:blipFill>
        <p:spPr>
          <a:xfrm>
            <a:off x="1730609" y="3637397"/>
            <a:ext cx="4914900" cy="43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2.12:  Calculating the Price of Quantity Discounts </a:t>
            </a:r>
            <a:endParaRPr/>
          </a:p>
        </p:txBody>
      </p:sp>
      <p:sp>
        <p:nvSpPr>
          <p:cNvPr id="495" name="Google Shape;495;p51"/>
          <p:cNvSpPr txBox="1">
            <a:spLocks noGrp="1"/>
          </p:cNvSpPr>
          <p:nvPr>
            <p:ph type="body" idx="1"/>
          </p:nvPr>
        </p:nvSpPr>
        <p:spPr>
          <a:xfrm>
            <a:off x="457200" y="1600201"/>
            <a:ext cx="8229600" cy="135026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a:solidFill>
                  <a:srgbClr val="000000"/>
                </a:solidFill>
                <a:latin typeface="Arial"/>
                <a:ea typeface="Arial"/>
                <a:cs typeface="Arial"/>
                <a:sym typeface="Arial"/>
              </a:rPr>
              <a:t>For quantities of 1,000 or less, the unit price is $10; for quantities of 1,001 to 5,000, the unit price is $9.00; and for quantities that exceed 5,000, the unit price is $7.50.</a:t>
            </a:r>
            <a:endParaRPr sz="2400">
              <a:solidFill>
                <a:srgbClr val="000000"/>
              </a:solidFill>
              <a:latin typeface="Arial"/>
              <a:ea typeface="Arial"/>
              <a:cs typeface="Arial"/>
              <a:sym typeface="Arial"/>
            </a:endParaRPr>
          </a:p>
        </p:txBody>
      </p:sp>
      <p:sp>
        <p:nvSpPr>
          <p:cNvPr id="496" name="Google Shape;496;p51"/>
          <p:cNvSpPr txBox="1">
            <a:spLocks noGrp="1"/>
          </p:cNvSpPr>
          <p:nvPr>
            <p:ph type="body" idx="2"/>
          </p:nvPr>
        </p:nvSpPr>
        <p:spPr>
          <a:xfrm>
            <a:off x="457200" y="3238014"/>
            <a:ext cx="942975" cy="471563"/>
          </a:xfrm>
          <a:prstGeom prst="rect">
            <a:avLst/>
          </a:prstGeom>
          <a:noFill/>
          <a:ln>
            <a:noFill/>
          </a:ln>
        </p:spPr>
        <p:txBody>
          <a:bodyPr spcFirstLastPara="1" wrap="square" lIns="0" tIns="0" rIns="0" bIns="0" anchor="t" anchorCtr="0">
            <a:noAutofit/>
          </a:bodyPr>
          <a:lstStyle/>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p:txBody>
      </p:sp>
      <p:pic>
        <p:nvPicPr>
          <p:cNvPr id="497" name="Google Shape;497;p51" descr="IF left parenthesis Q = 1,000, Q times 10, value if false right parenthesis"/>
          <p:cNvPicPr preferRelativeResize="0"/>
          <p:nvPr/>
        </p:nvPicPr>
        <p:blipFill rotWithShape="1">
          <a:blip r:embed="rId3">
            <a:alphaModFix/>
          </a:blip>
          <a:srcRect/>
          <a:stretch/>
        </p:blipFill>
        <p:spPr>
          <a:xfrm>
            <a:off x="1514475" y="3385727"/>
            <a:ext cx="4330700" cy="342900"/>
          </a:xfrm>
          <a:prstGeom prst="rect">
            <a:avLst/>
          </a:prstGeom>
          <a:noFill/>
          <a:ln>
            <a:noFill/>
          </a:ln>
        </p:spPr>
      </p:pic>
      <p:sp>
        <p:nvSpPr>
          <p:cNvPr id="498" name="Google Shape;498;p51"/>
          <p:cNvSpPr txBox="1">
            <a:spLocks noGrp="1"/>
          </p:cNvSpPr>
          <p:nvPr>
            <p:ph type="body" idx="3"/>
          </p:nvPr>
        </p:nvSpPr>
        <p:spPr>
          <a:xfrm>
            <a:off x="457200" y="3903235"/>
            <a:ext cx="942975" cy="487917"/>
          </a:xfrm>
          <a:prstGeom prst="rect">
            <a:avLst/>
          </a:prstGeom>
          <a:noFill/>
          <a:ln>
            <a:noFill/>
          </a:ln>
        </p:spPr>
        <p:txBody>
          <a:bodyPr spcFirstLastPara="1" wrap="square" lIns="0" tIns="0" rIns="0" bIns="0" anchor="t" anchorCtr="0">
            <a:noAutofit/>
          </a:bodyPr>
          <a:lstStyle/>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p:txBody>
      </p:sp>
      <p:pic>
        <p:nvPicPr>
          <p:cNvPr id="499" name="Google Shape;499;p51" descr="IF left parenthesis Q = 1,000, Q times 10, IF left parenthesis, Q 6 = 5,000, Q times 9, and value if false right parenthesis right parenthesis"/>
          <p:cNvPicPr preferRelativeResize="0"/>
          <p:nvPr/>
        </p:nvPicPr>
        <p:blipFill rotWithShape="1">
          <a:blip r:embed="rId4">
            <a:alphaModFix/>
          </a:blip>
          <a:srcRect/>
          <a:stretch/>
        </p:blipFill>
        <p:spPr>
          <a:xfrm>
            <a:off x="1514475" y="4016176"/>
            <a:ext cx="5194300" cy="812800"/>
          </a:xfrm>
          <a:prstGeom prst="rect">
            <a:avLst/>
          </a:prstGeom>
          <a:noFill/>
          <a:ln>
            <a:noFill/>
          </a:ln>
        </p:spPr>
      </p:pic>
      <p:sp>
        <p:nvSpPr>
          <p:cNvPr id="500" name="Google Shape;500;p51"/>
          <p:cNvSpPr txBox="1">
            <a:spLocks noGrp="1"/>
          </p:cNvSpPr>
          <p:nvPr>
            <p:ph type="body" idx="4"/>
          </p:nvPr>
        </p:nvSpPr>
        <p:spPr>
          <a:xfrm>
            <a:off x="457201" y="4993305"/>
            <a:ext cx="812800" cy="587662"/>
          </a:xfrm>
          <a:prstGeom prst="rect">
            <a:avLst/>
          </a:prstGeom>
          <a:noFill/>
          <a:ln>
            <a:noFill/>
          </a:ln>
        </p:spPr>
        <p:txBody>
          <a:bodyPr spcFirstLastPara="1" wrap="square" lIns="0" tIns="0" rIns="0" bIns="0" anchor="t" anchorCtr="0">
            <a:noAutofit/>
          </a:bodyPr>
          <a:lstStyle/>
          <a:p>
            <a:pPr marL="740664" lvl="1" indent="-283464" algn="l" rtl="0">
              <a:lnSpc>
                <a:spcPct val="100000"/>
              </a:lnSpc>
              <a:spcBef>
                <a:spcPts val="600"/>
              </a:spcBef>
              <a:spcAft>
                <a:spcPts val="0"/>
              </a:spcAft>
              <a:buSzPts val="2800"/>
              <a:buChar char="–"/>
            </a:pP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p:txBody>
      </p:sp>
      <p:pic>
        <p:nvPicPr>
          <p:cNvPr id="501" name="Google Shape;501;p51" descr="IF left parenthsis Q = 1 000, Q times 10, IF left parenthesis, Q 6 = 5,000, Q times 9, and Q times 7.5 right parenthesis right parenthesis"/>
          <p:cNvPicPr preferRelativeResize="0"/>
          <p:nvPr/>
        </p:nvPicPr>
        <p:blipFill rotWithShape="1">
          <a:blip r:embed="rId5">
            <a:alphaModFix/>
          </a:blip>
          <a:srcRect/>
          <a:stretch/>
        </p:blipFill>
        <p:spPr>
          <a:xfrm>
            <a:off x="1514475" y="5116525"/>
            <a:ext cx="5118100" cy="81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Lookup Functions for Database Queries</a:t>
            </a:r>
            <a:endParaRPr/>
          </a:p>
        </p:txBody>
      </p:sp>
      <p:sp>
        <p:nvSpPr>
          <p:cNvPr id="507" name="Google Shape;507;p52"/>
          <p:cNvSpPr txBox="1">
            <a:spLocks noGrp="1"/>
          </p:cNvSpPr>
          <p:nvPr>
            <p:ph type="body" idx="1"/>
          </p:nvPr>
        </p:nvSpPr>
        <p:spPr>
          <a:xfrm>
            <a:off x="457200" y="1633876"/>
            <a:ext cx="468489" cy="21960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2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08" name="Google Shape;508;p52" descr="= V lookup left parenthesis lookup underscore value, table underscore array, col underscore index underscore num, left bracket range lookup right bracket, right parenthesis."/>
          <p:cNvPicPr preferRelativeResize="0"/>
          <p:nvPr/>
        </p:nvPicPr>
        <p:blipFill rotWithShape="1">
          <a:blip r:embed="rId3">
            <a:alphaModFix/>
          </a:blip>
          <a:srcRect/>
          <a:stretch/>
        </p:blipFill>
        <p:spPr>
          <a:xfrm>
            <a:off x="1038578" y="1624050"/>
            <a:ext cx="7262091" cy="277091"/>
          </a:xfrm>
          <a:prstGeom prst="rect">
            <a:avLst/>
          </a:prstGeom>
          <a:noFill/>
          <a:ln>
            <a:noFill/>
          </a:ln>
        </p:spPr>
      </p:pic>
      <p:sp>
        <p:nvSpPr>
          <p:cNvPr id="509" name="Google Shape;509;p52"/>
          <p:cNvSpPr txBox="1">
            <a:spLocks noGrp="1"/>
          </p:cNvSpPr>
          <p:nvPr>
            <p:ph type="body" idx="2"/>
          </p:nvPr>
        </p:nvSpPr>
        <p:spPr>
          <a:xfrm>
            <a:off x="925688" y="1951832"/>
            <a:ext cx="7761112" cy="551679"/>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0"/>
              </a:spcBef>
              <a:spcAft>
                <a:spcPts val="0"/>
              </a:spcAft>
              <a:buSzPts val="2800"/>
              <a:buNone/>
            </a:pPr>
            <a:r>
              <a:rPr lang="en-US" sz="1800">
                <a:latin typeface="Arial"/>
                <a:ea typeface="Arial"/>
                <a:cs typeface="Arial"/>
                <a:sym typeface="Arial"/>
              </a:rPr>
              <a:t>- looks up a value in the leftmost column of a table and returns a value in the same row from a column you specify</a:t>
            </a:r>
            <a:endParaRPr sz="1800">
              <a:latin typeface="Arial"/>
              <a:ea typeface="Arial"/>
              <a:cs typeface="Arial"/>
              <a:sym typeface="Arial"/>
            </a:endParaRPr>
          </a:p>
        </p:txBody>
      </p:sp>
      <p:sp>
        <p:nvSpPr>
          <p:cNvPr id="510" name="Google Shape;510;p52"/>
          <p:cNvSpPr txBox="1">
            <a:spLocks noGrp="1"/>
          </p:cNvSpPr>
          <p:nvPr>
            <p:ph type="body" idx="3"/>
          </p:nvPr>
        </p:nvSpPr>
        <p:spPr>
          <a:xfrm>
            <a:off x="477771" y="2566175"/>
            <a:ext cx="468489" cy="27147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2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11" name="Google Shape;511;p52" descr="= H lookup left parenthesis lookup underscore value, table underscore array, row underscore index underscore num, left bracket range lookup right bracket, right parenthesis."/>
          <p:cNvPicPr preferRelativeResize="0"/>
          <p:nvPr/>
        </p:nvPicPr>
        <p:blipFill rotWithShape="1">
          <a:blip r:embed="rId4">
            <a:alphaModFix/>
          </a:blip>
          <a:srcRect/>
          <a:stretch/>
        </p:blipFill>
        <p:spPr>
          <a:xfrm>
            <a:off x="1038578" y="2535712"/>
            <a:ext cx="6675372" cy="251901"/>
          </a:xfrm>
          <a:prstGeom prst="rect">
            <a:avLst/>
          </a:prstGeom>
          <a:noFill/>
          <a:ln>
            <a:noFill/>
          </a:ln>
        </p:spPr>
      </p:pic>
      <p:sp>
        <p:nvSpPr>
          <p:cNvPr id="512" name="Google Shape;512;p52"/>
          <p:cNvSpPr txBox="1">
            <a:spLocks noGrp="1"/>
          </p:cNvSpPr>
          <p:nvPr>
            <p:ph type="body" idx="4"/>
          </p:nvPr>
        </p:nvSpPr>
        <p:spPr>
          <a:xfrm>
            <a:off x="925687" y="2886107"/>
            <a:ext cx="7781683" cy="513757"/>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0"/>
              </a:spcBef>
              <a:spcAft>
                <a:spcPts val="0"/>
              </a:spcAft>
              <a:buSzPts val="2800"/>
              <a:buNone/>
            </a:pPr>
            <a:r>
              <a:rPr lang="en-US" sz="1800">
                <a:latin typeface="Arial"/>
                <a:ea typeface="Arial"/>
                <a:cs typeface="Arial"/>
                <a:sym typeface="Arial"/>
              </a:rPr>
              <a:t>- looks up a value in the top row of a table and returns a value in the same column from a row you specify.</a:t>
            </a:r>
            <a:endParaRPr sz="1800">
              <a:latin typeface="Arial"/>
              <a:ea typeface="Arial"/>
              <a:cs typeface="Arial"/>
              <a:sym typeface="Arial"/>
            </a:endParaRPr>
          </a:p>
        </p:txBody>
      </p:sp>
      <p:sp>
        <p:nvSpPr>
          <p:cNvPr id="513" name="Google Shape;513;p52"/>
          <p:cNvSpPr txBox="1">
            <a:spLocks noGrp="1"/>
          </p:cNvSpPr>
          <p:nvPr>
            <p:ph type="body" idx="5"/>
          </p:nvPr>
        </p:nvSpPr>
        <p:spPr>
          <a:xfrm>
            <a:off x="480594" y="3501460"/>
            <a:ext cx="445096" cy="30697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2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14" name="Google Shape;514;p52" descr="= index left parenthesis array, row underscore num, col underscore num right parenthesis."/>
          <p:cNvPicPr preferRelativeResize="0"/>
          <p:nvPr/>
        </p:nvPicPr>
        <p:blipFill rotWithShape="1">
          <a:blip r:embed="rId5">
            <a:alphaModFix/>
          </a:blip>
          <a:srcRect/>
          <a:stretch/>
        </p:blipFill>
        <p:spPr>
          <a:xfrm>
            <a:off x="1033463" y="3519488"/>
            <a:ext cx="3521075" cy="277812"/>
          </a:xfrm>
          <a:prstGeom prst="rect">
            <a:avLst/>
          </a:prstGeom>
          <a:noFill/>
          <a:ln>
            <a:noFill/>
          </a:ln>
        </p:spPr>
      </p:pic>
      <p:sp>
        <p:nvSpPr>
          <p:cNvPr id="515" name="Google Shape;515;p52"/>
          <p:cNvSpPr txBox="1">
            <a:spLocks noGrp="1"/>
          </p:cNvSpPr>
          <p:nvPr>
            <p:ph type="body" idx="6"/>
          </p:nvPr>
        </p:nvSpPr>
        <p:spPr>
          <a:xfrm>
            <a:off x="4776814" y="3465021"/>
            <a:ext cx="3780164" cy="289349"/>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0"/>
              </a:spcBef>
              <a:spcAft>
                <a:spcPts val="0"/>
              </a:spcAft>
              <a:buSzPts val="2800"/>
              <a:buNone/>
            </a:pPr>
            <a:r>
              <a:rPr lang="en-US" sz="1800">
                <a:latin typeface="Arial"/>
                <a:ea typeface="Arial"/>
                <a:cs typeface="Arial"/>
                <a:sym typeface="Arial"/>
              </a:rPr>
              <a:t>- returns a value or reference of the</a:t>
            </a:r>
            <a:endParaRPr sz="1800">
              <a:latin typeface="Arial"/>
              <a:ea typeface="Arial"/>
              <a:cs typeface="Arial"/>
              <a:sym typeface="Arial"/>
            </a:endParaRPr>
          </a:p>
        </p:txBody>
      </p:sp>
      <p:sp>
        <p:nvSpPr>
          <p:cNvPr id="516" name="Google Shape;516;p52"/>
          <p:cNvSpPr txBox="1">
            <a:spLocks noGrp="1"/>
          </p:cNvSpPr>
          <p:nvPr>
            <p:ph type="body" idx="7"/>
          </p:nvPr>
        </p:nvSpPr>
        <p:spPr>
          <a:xfrm>
            <a:off x="925687" y="3879695"/>
            <a:ext cx="7374982" cy="271125"/>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0"/>
              </a:spcBef>
              <a:spcAft>
                <a:spcPts val="0"/>
              </a:spcAft>
              <a:buSzPts val="2800"/>
              <a:buNone/>
            </a:pPr>
            <a:r>
              <a:rPr lang="en-US" sz="1800">
                <a:latin typeface="Arial"/>
                <a:ea typeface="Arial"/>
                <a:cs typeface="Arial"/>
                <a:sym typeface="Arial"/>
              </a:rPr>
              <a:t>cell at the intersection of a particular row and column in a given range.</a:t>
            </a:r>
            <a:endParaRPr/>
          </a:p>
        </p:txBody>
      </p:sp>
      <p:sp>
        <p:nvSpPr>
          <p:cNvPr id="517" name="Google Shape;517;p52"/>
          <p:cNvSpPr txBox="1">
            <a:spLocks noGrp="1"/>
          </p:cNvSpPr>
          <p:nvPr>
            <p:ph type="body" idx="8"/>
          </p:nvPr>
        </p:nvSpPr>
        <p:spPr>
          <a:xfrm>
            <a:off x="466482" y="4272041"/>
            <a:ext cx="459207" cy="44779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18" name="Google Shape;518;p52" descr="= match left parenthesis lookup underscore value, lookup underscore array, match underscore type right parenthesis."/>
          <p:cNvPicPr preferRelativeResize="0"/>
          <p:nvPr/>
        </p:nvPicPr>
        <p:blipFill rotWithShape="1">
          <a:blip r:embed="rId6">
            <a:alphaModFix/>
          </a:blip>
          <a:srcRect/>
          <a:stretch/>
        </p:blipFill>
        <p:spPr>
          <a:xfrm>
            <a:off x="1038578" y="4399379"/>
            <a:ext cx="5197475" cy="276225"/>
          </a:xfrm>
          <a:prstGeom prst="rect">
            <a:avLst/>
          </a:prstGeom>
          <a:noFill/>
          <a:ln>
            <a:noFill/>
          </a:ln>
        </p:spPr>
      </p:pic>
      <p:sp>
        <p:nvSpPr>
          <p:cNvPr id="519" name="Google Shape;519;p52"/>
          <p:cNvSpPr txBox="1">
            <a:spLocks noGrp="1"/>
          </p:cNvSpPr>
          <p:nvPr>
            <p:ph type="body" idx="9"/>
          </p:nvPr>
        </p:nvSpPr>
        <p:spPr>
          <a:xfrm>
            <a:off x="6418714" y="4347782"/>
            <a:ext cx="2138264"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 returns the relative</a:t>
            </a:r>
            <a:endParaRPr sz="1800">
              <a:latin typeface="Arial"/>
              <a:ea typeface="Arial"/>
              <a:cs typeface="Arial"/>
              <a:sym typeface="Arial"/>
            </a:endParaRPr>
          </a:p>
        </p:txBody>
      </p:sp>
      <p:sp>
        <p:nvSpPr>
          <p:cNvPr id="520" name="Google Shape;520;p52"/>
          <p:cNvSpPr txBox="1">
            <a:spLocks noGrp="1"/>
          </p:cNvSpPr>
          <p:nvPr>
            <p:ph type="body" idx="13"/>
          </p:nvPr>
        </p:nvSpPr>
        <p:spPr>
          <a:xfrm>
            <a:off x="1031875" y="4807232"/>
            <a:ext cx="7654925" cy="5818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position of an item in an array that matches a specified value in a specified order.</a:t>
            </a:r>
            <a:endParaRPr sz="1800">
              <a:latin typeface="Arial"/>
              <a:ea typeface="Arial"/>
              <a:cs typeface="Arial"/>
              <a:sym typeface="Arial"/>
            </a:endParaRPr>
          </a:p>
        </p:txBody>
      </p:sp>
      <p:sp>
        <p:nvSpPr>
          <p:cNvPr id="521" name="Google Shape;521;p52"/>
          <p:cNvSpPr txBox="1">
            <a:spLocks noGrp="1"/>
          </p:cNvSpPr>
          <p:nvPr>
            <p:ph type="body" idx="14"/>
          </p:nvPr>
        </p:nvSpPr>
        <p:spPr>
          <a:xfrm>
            <a:off x="477771" y="5539776"/>
            <a:ext cx="468489" cy="35557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2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22" name="Google Shape;522;p52" descr="= choose left parenthesis index underscore num, value 1, value 2, ellipsis right parenthesis"/>
          <p:cNvPicPr preferRelativeResize="0"/>
          <p:nvPr/>
        </p:nvPicPr>
        <p:blipFill rotWithShape="1">
          <a:blip r:embed="rId7">
            <a:alphaModFix/>
          </a:blip>
          <a:srcRect/>
          <a:stretch/>
        </p:blipFill>
        <p:spPr>
          <a:xfrm>
            <a:off x="1006475" y="5535613"/>
            <a:ext cx="4445000" cy="277812"/>
          </a:xfrm>
          <a:prstGeom prst="rect">
            <a:avLst/>
          </a:prstGeom>
          <a:noFill/>
          <a:ln>
            <a:noFill/>
          </a:ln>
        </p:spPr>
      </p:pic>
      <p:sp>
        <p:nvSpPr>
          <p:cNvPr id="523" name="Google Shape;523;p52"/>
          <p:cNvSpPr txBox="1">
            <a:spLocks noGrp="1"/>
          </p:cNvSpPr>
          <p:nvPr>
            <p:ph type="body" idx="15"/>
          </p:nvPr>
        </p:nvSpPr>
        <p:spPr>
          <a:xfrm>
            <a:off x="5592293" y="5527399"/>
            <a:ext cx="2304095"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 returns a value from</a:t>
            </a:r>
            <a:endParaRPr/>
          </a:p>
        </p:txBody>
      </p:sp>
      <p:sp>
        <p:nvSpPr>
          <p:cNvPr id="524" name="Google Shape;524;p52"/>
          <p:cNvSpPr txBox="1">
            <a:spLocks noGrp="1"/>
          </p:cNvSpPr>
          <p:nvPr>
            <p:ph type="body" idx="16"/>
          </p:nvPr>
        </p:nvSpPr>
        <p:spPr>
          <a:xfrm>
            <a:off x="925687" y="5907430"/>
            <a:ext cx="5093953"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a list based on the position in the list, specified by</a:t>
            </a:r>
            <a:endParaRPr/>
          </a:p>
        </p:txBody>
      </p:sp>
      <p:pic>
        <p:nvPicPr>
          <p:cNvPr id="525" name="Google Shape;525;p52" descr="index underscore num."/>
          <p:cNvPicPr preferRelativeResize="0"/>
          <p:nvPr/>
        </p:nvPicPr>
        <p:blipFill rotWithShape="1">
          <a:blip r:embed="rId8">
            <a:alphaModFix/>
          </a:blip>
          <a:srcRect/>
          <a:stretch/>
        </p:blipFill>
        <p:spPr>
          <a:xfrm>
            <a:off x="6166346" y="5907430"/>
            <a:ext cx="1223962" cy="27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 A Purchase Order Database</a:t>
            </a:r>
            <a:endParaRPr sz="3600" b="1" i="0" u="none" strike="noStrike" cap="none">
              <a:solidFill>
                <a:srgbClr val="007FA3"/>
              </a:solidFill>
              <a:latin typeface="Arial"/>
              <a:ea typeface="Arial"/>
              <a:cs typeface="Arial"/>
              <a:sym typeface="Arial"/>
            </a:endParaRPr>
          </a:p>
        </p:txBody>
      </p:sp>
      <p:pic>
        <p:nvPicPr>
          <p:cNvPr id="264" name="Google Shape;264;p26" descr="An Excel sheet has a table titled, Purchase orders. The table has 7 rows from row 4 to row 10 and 10 columns from A to J. The columns have the following headings from left to right. Supplier, Order number, Item number, Item description, Item cost, Quantity, Cost per order, Account payment terms, in months, Order date, Arrival date. The row entries are as follows. Row 4. Hulkey fasteners, Aug 11001, 1122, airframe fasteners, $4.25, 19,500, $82,875.00, 30, August 05, 20 11, August 13, 20 11. Row 5. Alum sheeting, Aug 11002, 1243, airframe fasteners, $4.25, 10,000, $42,500.00, 30, August 08, 20 11, August 14, 20 11. Row 6. Fast tie aerospace, Aug 11003, 5462, shielded cable per foot, $1.05, 23,000, $24,150.00, 30, August 10, 20 11, August 15, 20 11. Row 7. Fast tie aerospace, Aug 11004, 5462, shielded cable per foot, $1.05, 21,500, $22,575.00, 30, August 15, 20 11, August 22, 20 11. Row 8. Steel pin incorporated, Aug 11005, 5319, shielded cable per feet, $1.10, 17500, $19,250.00, 30, August 20, 20 11, August 31, 20 11. Row 9. Fast tie aerospace, Aug 11006, 5462, shielded cable per feet, $1.05, 22500, $23,625.00, 30, August 20, 20 11, August 26, 20 11. Row 10. Steel pin incorporated, Aug 11007, 4312, bolt nut package, $3.75, 4,250, $15,937.50, 30, August 25, 20 11, September 01, 20 11."/>
          <p:cNvPicPr preferRelativeResize="0"/>
          <p:nvPr/>
        </p:nvPicPr>
        <p:blipFill rotWithShape="1">
          <a:blip r:embed="rId3">
            <a:alphaModFix/>
          </a:blip>
          <a:srcRect/>
          <a:stretch/>
        </p:blipFill>
        <p:spPr>
          <a:xfrm>
            <a:off x="686104" y="1724357"/>
            <a:ext cx="7520247" cy="1352204"/>
          </a:xfrm>
          <a:prstGeom prst="rect">
            <a:avLst/>
          </a:prstGeom>
          <a:noFill/>
          <a:ln>
            <a:noFill/>
          </a:ln>
        </p:spPr>
      </p:pic>
      <p:sp>
        <p:nvSpPr>
          <p:cNvPr id="265" name="Google Shape;265;p26"/>
          <p:cNvSpPr txBox="1">
            <a:spLocks noGrp="1"/>
          </p:cNvSpPr>
          <p:nvPr>
            <p:ph type="body" idx="1"/>
          </p:nvPr>
        </p:nvSpPr>
        <p:spPr>
          <a:xfrm>
            <a:off x="457200" y="3488267"/>
            <a:ext cx="8229600" cy="132185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Each row represents a record. </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Each column represents a field or attribute.</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Important Notes on Lookup Functions</a:t>
            </a:r>
            <a:endParaRPr sz="3600" b="1" i="0" u="none" strike="noStrike" cap="none">
              <a:solidFill>
                <a:srgbClr val="007FA3"/>
              </a:solidFill>
              <a:latin typeface="Arial"/>
              <a:ea typeface="Arial"/>
              <a:cs typeface="Arial"/>
              <a:sym typeface="Arial"/>
            </a:endParaRPr>
          </a:p>
        </p:txBody>
      </p:sp>
      <p:sp>
        <p:nvSpPr>
          <p:cNvPr id="531" name="Google Shape;531;p53"/>
          <p:cNvSpPr txBox="1">
            <a:spLocks noGrp="1"/>
          </p:cNvSpPr>
          <p:nvPr>
            <p:ph type="body" idx="1"/>
          </p:nvPr>
        </p:nvSpPr>
        <p:spPr>
          <a:xfrm>
            <a:off x="457200" y="1600200"/>
            <a:ext cx="8229600" cy="99666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In the V</a:t>
            </a:r>
            <a:r>
              <a:rPr lang="en-US" sz="1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Arial"/>
                <a:ea typeface="Arial"/>
                <a:cs typeface="Arial"/>
                <a:sym typeface="Arial"/>
              </a:rPr>
              <a:t>LOOKUP and H</a:t>
            </a:r>
            <a:r>
              <a:rPr lang="en-US" sz="100" b="0" i="0" u="none" strike="noStrike" cap="none">
                <a:solidFill>
                  <a:schemeClr val="dk1"/>
                </a:solidFill>
                <a:latin typeface="Arial"/>
                <a:ea typeface="Arial"/>
                <a:cs typeface="Arial"/>
                <a:sym typeface="Arial"/>
              </a:rPr>
              <a:t> </a:t>
            </a:r>
            <a:r>
              <a:rPr lang="en-US" sz="2200" b="0" i="0" u="none" strike="noStrike" cap="none">
                <a:solidFill>
                  <a:schemeClr val="dk1"/>
                </a:solidFill>
                <a:latin typeface="Arial"/>
                <a:ea typeface="Arial"/>
                <a:cs typeface="Arial"/>
                <a:sym typeface="Arial"/>
              </a:rPr>
              <a:t>LOOKUP functions, </a:t>
            </a:r>
            <a:r>
              <a:rPr lang="en-US" sz="2200" b="0" i="1" u="none" strike="noStrike" cap="none">
                <a:solidFill>
                  <a:schemeClr val="dk1"/>
                </a:solidFill>
                <a:latin typeface="Arial"/>
                <a:ea typeface="Arial"/>
                <a:cs typeface="Arial"/>
                <a:sym typeface="Arial"/>
              </a:rPr>
              <a:t>range lookup</a:t>
            </a:r>
            <a:r>
              <a:rPr lang="en-US" sz="2200" b="0" i="0" u="none" strike="noStrike" cap="none">
                <a:solidFill>
                  <a:schemeClr val="dk1"/>
                </a:solidFill>
                <a:latin typeface="Arial"/>
                <a:ea typeface="Arial"/>
                <a:cs typeface="Arial"/>
                <a:sym typeface="Arial"/>
              </a:rPr>
              <a:t> is optional. If this is omitted or set as True, then the first column of the table must be sorted in ascending numerical order.</a:t>
            </a:r>
            <a:endParaRPr sz="2200" b="0" i="0" u="none" strike="noStrike" cap="none">
              <a:solidFill>
                <a:schemeClr val="dk1"/>
              </a:solidFill>
              <a:latin typeface="Arial"/>
              <a:ea typeface="Arial"/>
              <a:cs typeface="Arial"/>
              <a:sym typeface="Arial"/>
            </a:endParaRPr>
          </a:p>
        </p:txBody>
      </p:sp>
      <p:sp>
        <p:nvSpPr>
          <p:cNvPr id="532" name="Google Shape;532;p53"/>
          <p:cNvSpPr txBox="1">
            <a:spLocks noGrp="1"/>
          </p:cNvSpPr>
          <p:nvPr>
            <p:ph type="body" idx="2"/>
          </p:nvPr>
        </p:nvSpPr>
        <p:spPr>
          <a:xfrm>
            <a:off x="474260" y="2669055"/>
            <a:ext cx="3314053" cy="31483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If an exact match for the</a:t>
            </a:r>
            <a:endParaRPr>
              <a:latin typeface="Arial"/>
              <a:ea typeface="Arial"/>
              <a:cs typeface="Arial"/>
              <a:sym typeface="Arial"/>
            </a:endParaRPr>
          </a:p>
        </p:txBody>
      </p:sp>
      <p:pic>
        <p:nvPicPr>
          <p:cNvPr id="533" name="Google Shape;533;p53" descr="Lookup underscore value"/>
          <p:cNvPicPr preferRelativeResize="0"/>
          <p:nvPr/>
        </p:nvPicPr>
        <p:blipFill rotWithShape="1">
          <a:blip r:embed="rId3">
            <a:alphaModFix/>
          </a:blip>
          <a:srcRect/>
          <a:stretch/>
        </p:blipFill>
        <p:spPr>
          <a:xfrm>
            <a:off x="3835400" y="2687638"/>
            <a:ext cx="1701800" cy="317500"/>
          </a:xfrm>
          <a:prstGeom prst="rect">
            <a:avLst/>
          </a:prstGeom>
          <a:noFill/>
          <a:ln>
            <a:noFill/>
          </a:ln>
        </p:spPr>
      </p:pic>
      <p:sp>
        <p:nvSpPr>
          <p:cNvPr id="534" name="Google Shape;534;p53"/>
          <p:cNvSpPr txBox="1">
            <a:spLocks noGrp="1"/>
          </p:cNvSpPr>
          <p:nvPr>
            <p:ph type="body" idx="3"/>
          </p:nvPr>
        </p:nvSpPr>
        <p:spPr>
          <a:xfrm>
            <a:off x="5688306" y="2645150"/>
            <a:ext cx="2362200" cy="3387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2200" b="0" i="0" u="none" strike="noStrike" cap="none">
                <a:solidFill>
                  <a:schemeClr val="dk1"/>
                </a:solidFill>
                <a:latin typeface="Arial"/>
                <a:ea typeface="Arial"/>
                <a:cs typeface="Arial"/>
                <a:sym typeface="Arial"/>
              </a:rPr>
              <a:t>is found in the first</a:t>
            </a:r>
            <a:endParaRPr>
              <a:latin typeface="Arial"/>
              <a:ea typeface="Arial"/>
              <a:cs typeface="Arial"/>
              <a:sym typeface="Arial"/>
            </a:endParaRPr>
          </a:p>
        </p:txBody>
      </p:sp>
      <p:sp>
        <p:nvSpPr>
          <p:cNvPr id="535" name="Google Shape;535;p53"/>
          <p:cNvSpPr txBox="1">
            <a:spLocks noGrp="1"/>
          </p:cNvSpPr>
          <p:nvPr>
            <p:ph type="body" idx="4"/>
          </p:nvPr>
        </p:nvSpPr>
        <p:spPr>
          <a:xfrm>
            <a:off x="685800" y="3051557"/>
            <a:ext cx="5279571" cy="32745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2200" b="0" i="0" u="none" strike="noStrike" cap="none">
                <a:solidFill>
                  <a:schemeClr val="dk1"/>
                </a:solidFill>
                <a:latin typeface="Arial"/>
                <a:ea typeface="Arial"/>
                <a:cs typeface="Arial"/>
                <a:sym typeface="Arial"/>
              </a:rPr>
              <a:t>column, then Excel will return the value of</a:t>
            </a:r>
            <a:endParaRPr>
              <a:solidFill>
                <a:schemeClr val="dk1"/>
              </a:solidFill>
              <a:latin typeface="Arial"/>
              <a:ea typeface="Arial"/>
              <a:cs typeface="Arial"/>
              <a:sym typeface="Arial"/>
            </a:endParaRPr>
          </a:p>
        </p:txBody>
      </p:sp>
      <p:pic>
        <p:nvPicPr>
          <p:cNvPr id="536" name="Google Shape;536;p53" descr="Col underscore index underscore num"/>
          <p:cNvPicPr preferRelativeResize="0"/>
          <p:nvPr/>
        </p:nvPicPr>
        <p:blipFill rotWithShape="1">
          <a:blip r:embed="rId4">
            <a:alphaModFix/>
          </a:blip>
          <a:srcRect/>
          <a:stretch/>
        </p:blipFill>
        <p:spPr>
          <a:xfrm>
            <a:off x="6086475" y="3046413"/>
            <a:ext cx="1930400" cy="317500"/>
          </a:xfrm>
          <a:prstGeom prst="rect">
            <a:avLst/>
          </a:prstGeom>
          <a:noFill/>
          <a:ln>
            <a:noFill/>
          </a:ln>
        </p:spPr>
      </p:pic>
      <p:sp>
        <p:nvSpPr>
          <p:cNvPr id="537" name="Google Shape;537;p53"/>
          <p:cNvSpPr txBox="1">
            <a:spLocks noGrp="1"/>
          </p:cNvSpPr>
          <p:nvPr>
            <p:ph type="body" idx="5"/>
          </p:nvPr>
        </p:nvSpPr>
        <p:spPr>
          <a:xfrm>
            <a:off x="685800" y="3421732"/>
            <a:ext cx="8001000" cy="6626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2200" b="0" i="0" u="none" strike="noStrike" cap="none">
                <a:solidFill>
                  <a:schemeClr val="dk1"/>
                </a:solidFill>
                <a:latin typeface="Arial"/>
                <a:ea typeface="Arial"/>
                <a:cs typeface="Arial"/>
                <a:sym typeface="Arial"/>
              </a:rPr>
              <a:t>of that row. If an exact match is not found, Excel will choose the row with the largest value in the first column that is less than the</a:t>
            </a:r>
            <a:endParaRPr>
              <a:latin typeface="Arial"/>
              <a:ea typeface="Arial"/>
              <a:cs typeface="Arial"/>
              <a:sym typeface="Arial"/>
            </a:endParaRPr>
          </a:p>
        </p:txBody>
      </p:sp>
      <p:pic>
        <p:nvPicPr>
          <p:cNvPr id="538" name="Google Shape;538;p53" descr="Lookup underscore value"/>
          <p:cNvPicPr preferRelativeResize="0"/>
          <p:nvPr/>
        </p:nvPicPr>
        <p:blipFill rotWithShape="1">
          <a:blip r:embed="rId5">
            <a:alphaModFix/>
          </a:blip>
          <a:srcRect/>
          <a:stretch/>
        </p:blipFill>
        <p:spPr>
          <a:xfrm>
            <a:off x="692150" y="4175125"/>
            <a:ext cx="1752600" cy="317500"/>
          </a:xfrm>
          <a:prstGeom prst="rect">
            <a:avLst/>
          </a:prstGeom>
          <a:noFill/>
          <a:ln>
            <a:noFill/>
          </a:ln>
        </p:spPr>
      </p:pic>
      <p:sp>
        <p:nvSpPr>
          <p:cNvPr id="539" name="Google Shape;539;p53"/>
          <p:cNvSpPr txBox="1">
            <a:spLocks noGrp="1"/>
          </p:cNvSpPr>
          <p:nvPr>
            <p:ph type="body" idx="6"/>
          </p:nvPr>
        </p:nvSpPr>
        <p:spPr>
          <a:xfrm>
            <a:off x="479425" y="4583311"/>
            <a:ext cx="8229600" cy="73681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200"/>
              <a:buFont typeface="Arial"/>
              <a:buChar char="•"/>
            </a:pPr>
            <a:r>
              <a:rPr lang="en-US" sz="2200" b="0" u="none" strike="noStrike" cap="none">
                <a:solidFill>
                  <a:schemeClr val="dk1"/>
                </a:solidFill>
                <a:latin typeface="Arial"/>
                <a:ea typeface="Arial"/>
                <a:cs typeface="Arial"/>
                <a:sym typeface="Arial"/>
              </a:rPr>
              <a:t>If range lookup is False, then Excel seeks an exact match in the first column of the table range. If no exact match is found, Excel 	</a:t>
            </a:r>
            <a:endParaRPr sz="2200" b="1" u="none" strike="noStrike" cap="none">
              <a:solidFill>
                <a:schemeClr val="dk1"/>
              </a:solidFill>
              <a:latin typeface="Arial"/>
              <a:ea typeface="Arial"/>
              <a:cs typeface="Arial"/>
              <a:sym typeface="Arial"/>
            </a:endParaRPr>
          </a:p>
        </p:txBody>
      </p:sp>
      <p:pic>
        <p:nvPicPr>
          <p:cNvPr id="540" name="Google Shape;540;p53" descr="will return hash N forward slash, not available."/>
          <p:cNvPicPr preferRelativeResize="0"/>
          <p:nvPr/>
        </p:nvPicPr>
        <p:blipFill rotWithShape="1">
          <a:blip r:embed="rId6">
            <a:alphaModFix/>
          </a:blip>
          <a:srcRect/>
          <a:stretch/>
        </p:blipFill>
        <p:spPr>
          <a:xfrm>
            <a:off x="702113" y="5345742"/>
            <a:ext cx="3890818" cy="369455"/>
          </a:xfrm>
          <a:prstGeom prst="rect">
            <a:avLst/>
          </a:prstGeom>
          <a:noFill/>
          <a:ln>
            <a:noFill/>
          </a:ln>
        </p:spPr>
      </p:pic>
      <p:pic>
        <p:nvPicPr>
          <p:cNvPr id="541" name="Google Shape;541;p53" descr="specify the range look up to avoid errors"/>
          <p:cNvPicPr preferRelativeResize="0"/>
          <p:nvPr/>
        </p:nvPicPr>
        <p:blipFill rotWithShape="1">
          <a:blip r:embed="rId7">
            <a:alphaModFix/>
          </a:blip>
          <a:srcRect/>
          <a:stretch/>
        </p:blipFill>
        <p:spPr>
          <a:xfrm>
            <a:off x="1471906" y="5904956"/>
            <a:ext cx="5397500" cy="33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2.13: Using the V</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LOOK</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UP Function</a:t>
            </a:r>
            <a:endParaRPr sz="3600" b="1" i="0" u="none" strike="noStrike" cap="none">
              <a:solidFill>
                <a:srgbClr val="007FA3"/>
              </a:solidFill>
              <a:latin typeface="Arial"/>
              <a:ea typeface="Arial"/>
              <a:cs typeface="Arial"/>
              <a:sym typeface="Arial"/>
            </a:endParaRPr>
          </a:p>
        </p:txBody>
      </p:sp>
      <p:pic>
        <p:nvPicPr>
          <p:cNvPr id="547" name="Google Shape;547;p54" descr="= V lookup left parenthesis 10007, $A $4 colon $H $475, 3 right parenthesis."/>
          <p:cNvPicPr preferRelativeResize="0"/>
          <p:nvPr/>
        </p:nvPicPr>
        <p:blipFill rotWithShape="1">
          <a:blip r:embed="rId3">
            <a:alphaModFix/>
          </a:blip>
          <a:srcRect/>
          <a:stretch/>
        </p:blipFill>
        <p:spPr>
          <a:xfrm>
            <a:off x="468312" y="4956900"/>
            <a:ext cx="4103688" cy="282575"/>
          </a:xfrm>
          <a:prstGeom prst="rect">
            <a:avLst/>
          </a:prstGeom>
          <a:noFill/>
          <a:ln>
            <a:noFill/>
          </a:ln>
        </p:spPr>
      </p:pic>
      <p:sp>
        <p:nvSpPr>
          <p:cNvPr id="548" name="Google Shape;548;p54"/>
          <p:cNvSpPr txBox="1">
            <a:spLocks noGrp="1"/>
          </p:cNvSpPr>
          <p:nvPr>
            <p:ph type="body" idx="1"/>
          </p:nvPr>
        </p:nvSpPr>
        <p:spPr>
          <a:xfrm>
            <a:off x="4665574" y="4837585"/>
            <a:ext cx="3889263" cy="4544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000" b="0" i="0" u="none" strike="noStrike" cap="none">
                <a:solidFill>
                  <a:srgbClr val="000000"/>
                </a:solidFill>
                <a:latin typeface="Arial"/>
                <a:ea typeface="Arial"/>
                <a:cs typeface="Arial"/>
                <a:sym typeface="Arial"/>
              </a:rPr>
              <a:t>returns the payment type Credit.</a:t>
            </a:r>
            <a:endParaRPr sz="2000" b="0" i="0" u="none" strike="noStrike" cap="none">
              <a:solidFill>
                <a:srgbClr val="000000"/>
              </a:solidFill>
              <a:latin typeface="Arial"/>
              <a:ea typeface="Arial"/>
              <a:cs typeface="Arial"/>
              <a:sym typeface="Arial"/>
            </a:endParaRPr>
          </a:p>
        </p:txBody>
      </p:sp>
      <p:pic>
        <p:nvPicPr>
          <p:cNvPr id="549" name="Google Shape;549;p54" descr="= V lookup left parenthesis 10007, $A $4 colon $H $475, 4 right parenthesis."/>
          <p:cNvPicPr preferRelativeResize="0"/>
          <p:nvPr/>
        </p:nvPicPr>
        <p:blipFill rotWithShape="1">
          <a:blip r:embed="rId4">
            <a:alphaModFix/>
          </a:blip>
          <a:srcRect/>
          <a:stretch/>
        </p:blipFill>
        <p:spPr>
          <a:xfrm>
            <a:off x="468312" y="5482678"/>
            <a:ext cx="4105275" cy="284162"/>
          </a:xfrm>
          <a:prstGeom prst="rect">
            <a:avLst/>
          </a:prstGeom>
          <a:noFill/>
          <a:ln>
            <a:noFill/>
          </a:ln>
        </p:spPr>
      </p:pic>
      <p:sp>
        <p:nvSpPr>
          <p:cNvPr id="550" name="Google Shape;550;p54"/>
          <p:cNvSpPr txBox="1">
            <a:spLocks noGrp="1"/>
          </p:cNvSpPr>
          <p:nvPr>
            <p:ph type="body" idx="2"/>
          </p:nvPr>
        </p:nvSpPr>
        <p:spPr>
          <a:xfrm>
            <a:off x="4665574" y="5466032"/>
            <a:ext cx="3278276" cy="30057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sz="2000" b="0" i="0" u="none" strike="noStrike" cap="none">
                <a:solidFill>
                  <a:srgbClr val="000000"/>
                </a:solidFill>
                <a:latin typeface="Arial"/>
                <a:ea typeface="Arial"/>
                <a:cs typeface="Arial"/>
                <a:sym typeface="Arial"/>
              </a:rPr>
              <a:t>returns the transaction </a:t>
            </a:r>
            <a:r>
              <a:rPr lang="en-US" sz="2000">
                <a:solidFill>
                  <a:srgbClr val="000000"/>
                </a:solidFill>
                <a:latin typeface="Arial"/>
                <a:ea typeface="Arial"/>
                <a:cs typeface="Arial"/>
                <a:sym typeface="Arial"/>
              </a:rPr>
              <a:t>code</a:t>
            </a:r>
            <a:endParaRPr sz="2000" b="0" i="0" u="none" strike="noStrike" cap="none">
              <a:solidFill>
                <a:schemeClr val="dk1"/>
              </a:solidFill>
              <a:latin typeface="Arial"/>
              <a:ea typeface="Arial"/>
              <a:cs typeface="Arial"/>
              <a:sym typeface="Arial"/>
            </a:endParaRPr>
          </a:p>
        </p:txBody>
      </p:sp>
      <p:sp>
        <p:nvSpPr>
          <p:cNvPr id="551" name="Google Shape;551;p54"/>
          <p:cNvSpPr txBox="1">
            <a:spLocks noGrp="1"/>
          </p:cNvSpPr>
          <p:nvPr>
            <p:ph type="body" idx="3"/>
          </p:nvPr>
        </p:nvSpPr>
        <p:spPr>
          <a:xfrm>
            <a:off x="468312" y="5857642"/>
            <a:ext cx="1970102" cy="3048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2000" b="0" i="0" u="none" strike="noStrike" cap="none">
                <a:solidFill>
                  <a:srgbClr val="000000"/>
                </a:solidFill>
                <a:latin typeface="Arial"/>
                <a:ea typeface="Arial"/>
                <a:cs typeface="Arial"/>
                <a:sym typeface="Arial"/>
              </a:rPr>
              <a:t>80103311</a:t>
            </a:r>
            <a:endParaRPr sz="2000" b="0" i="0" u="none" strike="noStrike" cap="none">
              <a:solidFill>
                <a:schemeClr val="dk1"/>
              </a:solidFill>
              <a:latin typeface="Arial"/>
              <a:ea typeface="Arial"/>
              <a:cs typeface="Arial"/>
              <a:sym typeface="Arial"/>
            </a:endParaRPr>
          </a:p>
        </p:txBody>
      </p:sp>
      <p:pic>
        <p:nvPicPr>
          <p:cNvPr id="552" name="Google Shape;552;p54" descr="An Excel sheet has a table titled, Sales transactions, July 14. The table has 10 rows from row 4 to row 13 and 8 columns from A to H. The columns have the following headings from left to right. Customer I D, Region, Payment, Transaction code, Source, Amount, Product, Time of day. The row entries are as follows. Row 4. 10001, east, PayPal, 93816545, web, $20.19, D V D, 22 hours 19 minutes. Row 5. 10002, west, credit, 74083490, web, $17.85, D V D, 13 hours 27 minutes. Row 6. 10003, north, credit, 64942368, web, $23.98, D V D, 14 hours 27 minutes. Row 7. 10004, west, PayPal, 70560957, email, $23.51, book, 15 hours 38 minutes. Row 8. 10005, south, credit, 35208817, web, $15.33, book, 15 hours 21 minutes. Row 9. 10006, west, PayPal, 20978903, email, $17.30, D V D, 13 hours 11 minutes. Row 10. 10007, east, credit, 80103311, web, $177.72, book, 21 hours 59 minutes. Row 11. 10008, west, credit, 14132683, web, $21.76, book, 4 hours 04 minutes. Row 12. 10009, west, PayPal, 40128225, web, $15.92, D V D, 19 hours 35 minutes. Row 13. 10010, south, PayPal, 49073721, web, $23.39, D V D, 13 hours 26 minutes. The values 10007 in customer I D column, credit in payment column, and 80103311 in transaction code column of row 10 are encircled."/>
          <p:cNvPicPr preferRelativeResize="0"/>
          <p:nvPr/>
        </p:nvPicPr>
        <p:blipFill rotWithShape="1">
          <a:blip r:embed="rId5">
            <a:alphaModFix/>
          </a:blip>
          <a:srcRect/>
          <a:stretch/>
        </p:blipFill>
        <p:spPr>
          <a:xfrm>
            <a:off x="822634" y="2122869"/>
            <a:ext cx="7498730" cy="25106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INDEX Function</a:t>
            </a:r>
            <a:endParaRPr sz="3600" b="1" i="0" u="none" strike="noStrike" cap="none">
              <a:solidFill>
                <a:srgbClr val="007FA3"/>
              </a:solidFill>
              <a:latin typeface="Arial"/>
              <a:ea typeface="Arial"/>
              <a:cs typeface="Arial"/>
              <a:sym typeface="Arial"/>
            </a:endParaRPr>
          </a:p>
        </p:txBody>
      </p:sp>
      <p:sp>
        <p:nvSpPr>
          <p:cNvPr id="558" name="Google Shape;558;p55"/>
          <p:cNvSpPr txBox="1">
            <a:spLocks noGrp="1"/>
          </p:cNvSpPr>
          <p:nvPr>
            <p:ph type="body" idx="1"/>
          </p:nvPr>
        </p:nvSpPr>
        <p:spPr>
          <a:xfrm>
            <a:off x="457200" y="1648730"/>
            <a:ext cx="427038" cy="531931"/>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SzPts val="2800"/>
              <a:buChar char="•"/>
            </a:pPr>
            <a:r>
              <a:rPr lang="en-US" sz="2000">
                <a:latin typeface="Arial"/>
                <a:ea typeface="Arial"/>
                <a:cs typeface="Arial"/>
                <a:sym typeface="Arial"/>
              </a:rPr>
              <a:t>  </a:t>
            </a: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559" name="Google Shape;559;p55" descr="= index left parenthesis array, row underscore num, col underscore num right parenthesis"/>
          <p:cNvPicPr preferRelativeResize="0"/>
          <p:nvPr/>
        </p:nvPicPr>
        <p:blipFill rotWithShape="1">
          <a:blip r:embed="rId3">
            <a:alphaModFix/>
          </a:blip>
          <a:srcRect/>
          <a:stretch/>
        </p:blipFill>
        <p:spPr>
          <a:xfrm>
            <a:off x="997407" y="1652321"/>
            <a:ext cx="4214091" cy="311727"/>
          </a:xfrm>
          <a:prstGeom prst="rect">
            <a:avLst/>
          </a:prstGeom>
          <a:noFill/>
          <a:ln>
            <a:noFill/>
          </a:ln>
        </p:spPr>
      </p:pic>
      <p:sp>
        <p:nvSpPr>
          <p:cNvPr id="560" name="Google Shape;560;p55"/>
          <p:cNvSpPr txBox="1">
            <a:spLocks noGrp="1"/>
          </p:cNvSpPr>
          <p:nvPr>
            <p:ph type="body" idx="2"/>
          </p:nvPr>
        </p:nvSpPr>
        <p:spPr>
          <a:xfrm>
            <a:off x="457200" y="2269248"/>
            <a:ext cx="8229600" cy="791761"/>
          </a:xfrm>
          <a:prstGeom prst="rect">
            <a:avLst/>
          </a:prstGeom>
          <a:noFill/>
          <a:ln>
            <a:noFill/>
          </a:ln>
        </p:spPr>
        <p:txBody>
          <a:bodyPr spcFirstLastPara="1" wrap="square" lIns="0" tIns="0" rIns="0" bIns="0" anchor="b" anchorCtr="0">
            <a:noAutofit/>
          </a:bodyPr>
          <a:lstStyle/>
          <a:p>
            <a:pPr marL="256032" marR="0" lvl="0" indent="-256032" algn="l" rtl="0">
              <a:lnSpc>
                <a:spcPct val="100000"/>
              </a:lnSpc>
              <a:spcBef>
                <a:spcPts val="1500"/>
              </a:spcBef>
              <a:spcAft>
                <a:spcPts val="0"/>
              </a:spcAft>
              <a:buClr>
                <a:srgbClr val="007FA3"/>
              </a:buClr>
              <a:buSzPts val="2700"/>
              <a:buFont typeface="Arial"/>
              <a:buChar char="•"/>
            </a:pPr>
            <a:r>
              <a:rPr lang="en-US" sz="2000" b="0" i="0" u="none" strike="noStrike" cap="none">
                <a:solidFill>
                  <a:schemeClr val="dk1"/>
                </a:solidFill>
                <a:latin typeface="Arial"/>
                <a:ea typeface="Arial"/>
                <a:cs typeface="Arial"/>
                <a:sym typeface="Arial"/>
              </a:rPr>
              <a:t>The INDEX function returns the value in a particular row and column of an array. </a:t>
            </a:r>
            <a:endParaRPr sz="2000" b="0" i="0" u="none" strike="noStrike" cap="none">
              <a:solidFill>
                <a:schemeClr val="dk1"/>
              </a:solidFill>
              <a:latin typeface="Arial"/>
              <a:ea typeface="Arial"/>
              <a:cs typeface="Arial"/>
              <a:sym typeface="Arial"/>
            </a:endParaRPr>
          </a:p>
        </p:txBody>
      </p:sp>
      <p:pic>
        <p:nvPicPr>
          <p:cNvPr id="561" name="Google Shape;561;p55" descr="An Excel sheet has a table titled, Sales transactions, July 14. The table has 10 rows from row 4 to row 13 and 8 columns from A to H. The columns have the following headings from left to right. Customer I D, Region, Payment, Transaction code, Source, Amount, Product, Time of day. The row entries are as follows. Row 4. 10001, east, PayPal, 93816545, web, $20.19, D V D, 22 hours 19 minutes. Row 5. 10002, west, credit, 74083490, web, $17.85, D V D, 13 hours 27 minutes. Row 6. 10003, north, credit, 64942368, web, $23.98, D V D, 14 hours 27 minutes. Row 7. 10004, west, PayPal, 70560957, email, $23.51, book, 15 hours 38 minutes. Row 8. 10005, south, credit, 35208817, web, $15.33, book, 15 hours 21 minutes. Row 9. 10006, west, PayPal, 20978903, email, $17.30, D V D, 13 hours 11 minutes. Row 10. 10007, east, credit, 80103311, web, $177.72, book, 21 hours 59 minutes. Row 11. 10008, west, credit, 14132683, web, $21.76, book, 4 hours 04 minutes. Row 12. 10009, west, PayPal, 40128225, web, $15.92, D V D, 19 hours 35 minutes. Row 13. 10010, south, PayPal, 49073721, web, $23.39, D V D, 13 hours 26 minutes. In the table, the value, 80103311, in row 10 in Transaction Code is encircled."/>
          <p:cNvPicPr preferRelativeResize="0"/>
          <p:nvPr/>
        </p:nvPicPr>
        <p:blipFill rotWithShape="1">
          <a:blip r:embed="rId4">
            <a:alphaModFix/>
          </a:blip>
          <a:srcRect/>
          <a:stretch/>
        </p:blipFill>
        <p:spPr>
          <a:xfrm>
            <a:off x="1851436" y="3181085"/>
            <a:ext cx="4392615" cy="1621466"/>
          </a:xfrm>
          <a:prstGeom prst="rect">
            <a:avLst/>
          </a:prstGeom>
          <a:noFill/>
          <a:ln>
            <a:noFill/>
          </a:ln>
        </p:spPr>
      </p:pic>
      <p:sp>
        <p:nvSpPr>
          <p:cNvPr id="562" name="Google Shape;562;p55"/>
          <p:cNvSpPr txBox="1">
            <a:spLocks noGrp="1"/>
          </p:cNvSpPr>
          <p:nvPr>
            <p:ph type="body" idx="3"/>
          </p:nvPr>
        </p:nvSpPr>
        <p:spPr>
          <a:xfrm>
            <a:off x="452176" y="4802551"/>
            <a:ext cx="432062" cy="503062"/>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SzPts val="2700"/>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563" name="Google Shape;563;p55" descr="Index left parenthesis $A $4 colon $H $475, 7, 4 right parenthesis."/>
          <p:cNvPicPr preferRelativeResize="0"/>
          <p:nvPr/>
        </p:nvPicPr>
        <p:blipFill rotWithShape="1">
          <a:blip r:embed="rId5">
            <a:alphaModFix/>
          </a:blip>
          <a:srcRect/>
          <a:stretch/>
        </p:blipFill>
        <p:spPr>
          <a:xfrm>
            <a:off x="1033164" y="4922627"/>
            <a:ext cx="3209636" cy="311727"/>
          </a:xfrm>
          <a:prstGeom prst="rect">
            <a:avLst/>
          </a:prstGeom>
          <a:noFill/>
          <a:ln>
            <a:noFill/>
          </a:ln>
        </p:spPr>
      </p:pic>
      <p:sp>
        <p:nvSpPr>
          <p:cNvPr id="564" name="Google Shape;564;p55"/>
          <p:cNvSpPr txBox="1">
            <a:spLocks noGrp="1"/>
          </p:cNvSpPr>
          <p:nvPr>
            <p:ph type="body" idx="4"/>
          </p:nvPr>
        </p:nvSpPr>
        <p:spPr>
          <a:xfrm>
            <a:off x="4401871" y="4904915"/>
            <a:ext cx="4243014" cy="34715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sz="2000" b="0" i="0" u="none" strike="noStrike" cap="none">
                <a:solidFill>
                  <a:schemeClr val="dk1"/>
                </a:solidFill>
                <a:latin typeface="Arial"/>
                <a:ea typeface="Arial"/>
                <a:cs typeface="Arial"/>
                <a:sym typeface="Arial"/>
              </a:rPr>
              <a:t>would retrieve the </a:t>
            </a:r>
            <a:r>
              <a:rPr lang="en-US" sz="2000">
                <a:latin typeface="Arial"/>
                <a:ea typeface="Arial"/>
                <a:cs typeface="Arial"/>
                <a:sym typeface="Arial"/>
              </a:rPr>
              <a:t>transaction</a:t>
            </a:r>
            <a:endParaRPr sz="2000" b="0" i="0" u="none" strike="noStrike" cap="none">
              <a:solidFill>
                <a:schemeClr val="dk1"/>
              </a:solidFill>
              <a:latin typeface="Arial"/>
              <a:ea typeface="Arial"/>
              <a:cs typeface="Arial"/>
              <a:sym typeface="Arial"/>
            </a:endParaRPr>
          </a:p>
        </p:txBody>
      </p:sp>
      <p:sp>
        <p:nvSpPr>
          <p:cNvPr id="565" name="Google Shape;565;p55"/>
          <p:cNvSpPr txBox="1">
            <a:spLocks noGrp="1"/>
          </p:cNvSpPr>
          <p:nvPr>
            <p:ph type="body" idx="5"/>
          </p:nvPr>
        </p:nvSpPr>
        <p:spPr>
          <a:xfrm>
            <a:off x="884238" y="5417615"/>
            <a:ext cx="7750503" cy="7195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000" b="0" i="0" u="none" strike="noStrike" cap="none">
                <a:solidFill>
                  <a:schemeClr val="dk1"/>
                </a:solidFill>
                <a:latin typeface="Arial"/>
                <a:ea typeface="Arial"/>
                <a:cs typeface="Arial"/>
                <a:sym typeface="Arial"/>
              </a:rPr>
              <a:t>code 80103311, which is in the 7</a:t>
            </a:r>
            <a:r>
              <a:rPr lang="en-US" sz="2000" b="0" i="0" u="none" strike="noStrike" cap="none" baseline="30000">
                <a:solidFill>
                  <a:schemeClr val="dk1"/>
                </a:solidFill>
                <a:latin typeface="Arial"/>
                <a:ea typeface="Arial"/>
                <a:cs typeface="Arial"/>
                <a:sym typeface="Arial"/>
              </a:rPr>
              <a:t>th</a:t>
            </a:r>
            <a:r>
              <a:rPr lang="en-US" sz="2000" b="0" i="0" u="none" strike="noStrike" cap="none">
                <a:solidFill>
                  <a:schemeClr val="dk1"/>
                </a:solidFill>
                <a:latin typeface="Arial"/>
                <a:ea typeface="Arial"/>
                <a:cs typeface="Arial"/>
                <a:sym typeface="Arial"/>
              </a:rPr>
              <a:t> row and 4</a:t>
            </a:r>
            <a:r>
              <a:rPr lang="en-US" sz="2000" b="0" i="0" u="none" strike="noStrike" cap="none" baseline="30000">
                <a:solidFill>
                  <a:schemeClr val="dk1"/>
                </a:solidFill>
                <a:latin typeface="Arial"/>
                <a:ea typeface="Arial"/>
                <a:cs typeface="Arial"/>
                <a:sym typeface="Arial"/>
              </a:rPr>
              <a:t>th</a:t>
            </a:r>
            <a:r>
              <a:rPr lang="en-US" sz="2000" b="0" i="0" u="none" strike="noStrike" cap="none">
                <a:solidFill>
                  <a:schemeClr val="dk1"/>
                </a:solidFill>
                <a:latin typeface="Arial"/>
                <a:ea typeface="Arial"/>
                <a:cs typeface="Arial"/>
                <a:sym typeface="Arial"/>
              </a:rPr>
              <a:t> column of the database.</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MATCH Function</a:t>
            </a:r>
            <a:endParaRPr/>
          </a:p>
        </p:txBody>
      </p:sp>
      <p:sp>
        <p:nvSpPr>
          <p:cNvPr id="571" name="Google Shape;571;p56"/>
          <p:cNvSpPr txBox="1">
            <a:spLocks noGrp="1"/>
          </p:cNvSpPr>
          <p:nvPr>
            <p:ph type="body" idx="1"/>
          </p:nvPr>
        </p:nvSpPr>
        <p:spPr>
          <a:xfrm>
            <a:off x="457201" y="1528480"/>
            <a:ext cx="187057" cy="45328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800"/>
              <a:buChar char="•"/>
            </a:pPr>
            <a:r>
              <a:rPr lang="en-US" sz="1800">
                <a:latin typeface="Arial"/>
                <a:ea typeface="Arial"/>
                <a:cs typeface="Arial"/>
                <a:sym typeface="Arial"/>
              </a:rPr>
              <a:t>  </a:t>
            </a:r>
            <a:endParaRPr sz="1800">
              <a:latin typeface="Arial"/>
              <a:ea typeface="Arial"/>
              <a:cs typeface="Arial"/>
              <a:sym typeface="Arial"/>
            </a:endParaRPr>
          </a:p>
        </p:txBody>
      </p:sp>
      <p:pic>
        <p:nvPicPr>
          <p:cNvPr id="572" name="Google Shape;572;p56" descr="= Match left parenthesis lookup underscore value, lookup underscore array, match underscore type right parenthesis"/>
          <p:cNvPicPr preferRelativeResize="0"/>
          <p:nvPr/>
        </p:nvPicPr>
        <p:blipFill rotWithShape="1">
          <a:blip r:embed="rId3">
            <a:alphaModFix/>
          </a:blip>
          <a:srcRect/>
          <a:stretch/>
        </p:blipFill>
        <p:spPr>
          <a:xfrm>
            <a:off x="768752" y="1702369"/>
            <a:ext cx="5057775" cy="279400"/>
          </a:xfrm>
          <a:prstGeom prst="rect">
            <a:avLst/>
          </a:prstGeom>
          <a:noFill/>
          <a:ln>
            <a:noFill/>
          </a:ln>
        </p:spPr>
      </p:pic>
      <p:sp>
        <p:nvSpPr>
          <p:cNvPr id="573" name="Google Shape;573;p56"/>
          <p:cNvSpPr txBox="1">
            <a:spLocks noGrp="1"/>
          </p:cNvSpPr>
          <p:nvPr>
            <p:ph type="body" idx="2"/>
          </p:nvPr>
        </p:nvSpPr>
        <p:spPr>
          <a:xfrm>
            <a:off x="457201" y="2109282"/>
            <a:ext cx="2721808" cy="26379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800"/>
              <a:buChar char="•"/>
            </a:pPr>
            <a:r>
              <a:rPr lang="en-US" sz="1800">
                <a:latin typeface="Arial"/>
                <a:ea typeface="Arial"/>
                <a:cs typeface="Arial"/>
                <a:sym typeface="Arial"/>
              </a:rPr>
              <a:t>In the MATCH function,</a:t>
            </a:r>
            <a:endParaRPr/>
          </a:p>
        </p:txBody>
      </p:sp>
      <p:pic>
        <p:nvPicPr>
          <p:cNvPr id="574" name="Google Shape;574;p56" descr="Lookup underscore value."/>
          <p:cNvPicPr preferRelativeResize="0"/>
          <p:nvPr/>
        </p:nvPicPr>
        <p:blipFill rotWithShape="1">
          <a:blip r:embed="rId4">
            <a:alphaModFix/>
          </a:blip>
          <a:srcRect/>
          <a:stretch/>
        </p:blipFill>
        <p:spPr>
          <a:xfrm>
            <a:off x="3252787" y="2099122"/>
            <a:ext cx="1370013" cy="279400"/>
          </a:xfrm>
          <a:prstGeom prst="rect">
            <a:avLst/>
          </a:prstGeom>
          <a:noFill/>
          <a:ln>
            <a:noFill/>
          </a:ln>
        </p:spPr>
      </p:pic>
      <p:sp>
        <p:nvSpPr>
          <p:cNvPr id="575" name="Google Shape;575;p56"/>
          <p:cNvSpPr txBox="1">
            <a:spLocks noGrp="1"/>
          </p:cNvSpPr>
          <p:nvPr>
            <p:ph type="body" idx="3"/>
          </p:nvPr>
        </p:nvSpPr>
        <p:spPr>
          <a:xfrm>
            <a:off x="4713920" y="2058316"/>
            <a:ext cx="2604392" cy="3068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is value that you want to</a:t>
            </a:r>
            <a:endParaRPr sz="1800">
              <a:latin typeface="Arial"/>
              <a:ea typeface="Arial"/>
              <a:cs typeface="Arial"/>
              <a:sym typeface="Arial"/>
            </a:endParaRPr>
          </a:p>
        </p:txBody>
      </p:sp>
      <p:sp>
        <p:nvSpPr>
          <p:cNvPr id="576" name="Google Shape;576;p56"/>
          <p:cNvSpPr txBox="1">
            <a:spLocks noGrp="1"/>
          </p:cNvSpPr>
          <p:nvPr>
            <p:ph type="body" idx="4"/>
          </p:nvPr>
        </p:nvSpPr>
        <p:spPr>
          <a:xfrm>
            <a:off x="673432" y="2481996"/>
            <a:ext cx="987778" cy="2926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match in</a:t>
            </a:r>
            <a:endParaRPr sz="1800">
              <a:latin typeface="Arial"/>
              <a:ea typeface="Arial"/>
              <a:cs typeface="Arial"/>
              <a:sym typeface="Arial"/>
            </a:endParaRPr>
          </a:p>
        </p:txBody>
      </p:sp>
      <p:pic>
        <p:nvPicPr>
          <p:cNvPr id="577" name="Google Shape;577;p56" descr="Lookup underscore array."/>
          <p:cNvPicPr preferRelativeResize="0"/>
          <p:nvPr/>
        </p:nvPicPr>
        <p:blipFill rotWithShape="1">
          <a:blip r:embed="rId5">
            <a:alphaModFix/>
          </a:blip>
          <a:srcRect/>
          <a:stretch/>
        </p:blipFill>
        <p:spPr>
          <a:xfrm>
            <a:off x="1760538" y="2492495"/>
            <a:ext cx="1368425" cy="280987"/>
          </a:xfrm>
          <a:prstGeom prst="rect">
            <a:avLst/>
          </a:prstGeom>
          <a:noFill/>
          <a:ln>
            <a:noFill/>
          </a:ln>
        </p:spPr>
      </p:pic>
      <p:sp>
        <p:nvSpPr>
          <p:cNvPr id="578" name="Google Shape;578;p56"/>
          <p:cNvSpPr txBox="1">
            <a:spLocks noGrp="1"/>
          </p:cNvSpPr>
          <p:nvPr>
            <p:ph type="body" idx="5"/>
          </p:nvPr>
        </p:nvSpPr>
        <p:spPr>
          <a:xfrm>
            <a:off x="3202389" y="2464390"/>
            <a:ext cx="4388305" cy="3017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which is the range of cells being searched.</a:t>
            </a:r>
            <a:endParaRPr sz="1800">
              <a:latin typeface="Arial"/>
              <a:ea typeface="Arial"/>
              <a:cs typeface="Arial"/>
              <a:sym typeface="Arial"/>
            </a:endParaRPr>
          </a:p>
        </p:txBody>
      </p:sp>
      <p:pic>
        <p:nvPicPr>
          <p:cNvPr id="579" name="Google Shape;579;p56" descr="The Match underscore type."/>
          <p:cNvPicPr preferRelativeResize="0"/>
          <p:nvPr/>
        </p:nvPicPr>
        <p:blipFill rotWithShape="1">
          <a:blip r:embed="rId6">
            <a:alphaModFix/>
          </a:blip>
          <a:srcRect/>
          <a:stretch/>
        </p:blipFill>
        <p:spPr>
          <a:xfrm>
            <a:off x="644258" y="2814098"/>
            <a:ext cx="1660525" cy="277813"/>
          </a:xfrm>
          <a:prstGeom prst="rect">
            <a:avLst/>
          </a:prstGeom>
          <a:noFill/>
          <a:ln>
            <a:noFill/>
          </a:ln>
        </p:spPr>
      </p:pic>
      <p:sp>
        <p:nvSpPr>
          <p:cNvPr id="580" name="Google Shape;580;p56"/>
          <p:cNvSpPr txBox="1">
            <a:spLocks noGrp="1"/>
          </p:cNvSpPr>
          <p:nvPr>
            <p:ph type="body" idx="6"/>
          </p:nvPr>
        </p:nvSpPr>
        <p:spPr>
          <a:xfrm>
            <a:off x="2444750" y="2818015"/>
            <a:ext cx="3787804" cy="30082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is either −1, 0, or 1. The default is 1.</a:t>
            </a:r>
            <a:endParaRPr sz="1800">
              <a:latin typeface="Arial"/>
              <a:ea typeface="Arial"/>
              <a:cs typeface="Arial"/>
              <a:sym typeface="Arial"/>
            </a:endParaRPr>
          </a:p>
        </p:txBody>
      </p:sp>
      <p:sp>
        <p:nvSpPr>
          <p:cNvPr id="581" name="Google Shape;581;p56"/>
          <p:cNvSpPr txBox="1">
            <a:spLocks noGrp="1"/>
          </p:cNvSpPr>
          <p:nvPr>
            <p:ph type="body" idx="7"/>
          </p:nvPr>
        </p:nvSpPr>
        <p:spPr>
          <a:xfrm>
            <a:off x="457200" y="3199240"/>
            <a:ext cx="406219" cy="27112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If</a:t>
            </a:r>
            <a:endParaRPr sz="1800">
              <a:solidFill>
                <a:srgbClr val="000000"/>
              </a:solidFill>
              <a:latin typeface="Arial"/>
              <a:ea typeface="Arial"/>
              <a:cs typeface="Arial"/>
              <a:sym typeface="Arial"/>
            </a:endParaRPr>
          </a:p>
        </p:txBody>
      </p:sp>
      <p:pic>
        <p:nvPicPr>
          <p:cNvPr id="582" name="Google Shape;582;p56" descr="Match underscore type = 1."/>
          <p:cNvPicPr preferRelativeResize="0"/>
          <p:nvPr/>
        </p:nvPicPr>
        <p:blipFill rotWithShape="1">
          <a:blip r:embed="rId7">
            <a:alphaModFix/>
          </a:blip>
          <a:srcRect/>
          <a:stretch/>
        </p:blipFill>
        <p:spPr>
          <a:xfrm>
            <a:off x="1048961" y="3195826"/>
            <a:ext cx="1538288" cy="279400"/>
          </a:xfrm>
          <a:prstGeom prst="rect">
            <a:avLst/>
          </a:prstGeom>
          <a:noFill/>
          <a:ln>
            <a:noFill/>
          </a:ln>
        </p:spPr>
      </p:pic>
      <p:sp>
        <p:nvSpPr>
          <p:cNvPr id="583" name="Google Shape;583;p56"/>
          <p:cNvSpPr txBox="1">
            <a:spLocks noGrp="1"/>
          </p:cNvSpPr>
          <p:nvPr>
            <p:ph type="body" idx="8"/>
          </p:nvPr>
        </p:nvSpPr>
        <p:spPr>
          <a:xfrm>
            <a:off x="2687638" y="3182135"/>
            <a:ext cx="4778022" cy="3015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then the function finds the largest value that is</a:t>
            </a:r>
            <a:endParaRPr sz="1800">
              <a:latin typeface="Arial"/>
              <a:ea typeface="Arial"/>
              <a:cs typeface="Arial"/>
              <a:sym typeface="Arial"/>
            </a:endParaRPr>
          </a:p>
        </p:txBody>
      </p:sp>
      <p:sp>
        <p:nvSpPr>
          <p:cNvPr id="584" name="Google Shape;584;p56"/>
          <p:cNvSpPr txBox="1">
            <a:spLocks noGrp="1"/>
          </p:cNvSpPr>
          <p:nvPr>
            <p:ph type="body" idx="9"/>
          </p:nvPr>
        </p:nvSpPr>
        <p:spPr>
          <a:xfrm>
            <a:off x="671690" y="3532482"/>
            <a:ext cx="2138186"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1800">
                <a:solidFill>
                  <a:srgbClr val="000000"/>
                </a:solidFill>
                <a:latin typeface="Arial"/>
                <a:ea typeface="Arial"/>
                <a:cs typeface="Arial"/>
                <a:sym typeface="Arial"/>
              </a:rPr>
              <a:t>less than or equal to</a:t>
            </a:r>
            <a:endParaRPr sz="1800">
              <a:solidFill>
                <a:srgbClr val="000000"/>
              </a:solidFill>
              <a:latin typeface="Arial"/>
              <a:ea typeface="Arial"/>
              <a:cs typeface="Arial"/>
              <a:sym typeface="Arial"/>
            </a:endParaRPr>
          </a:p>
        </p:txBody>
      </p:sp>
      <p:pic>
        <p:nvPicPr>
          <p:cNvPr id="585" name="Google Shape;585;p56" descr="Lookup underscore value."/>
          <p:cNvPicPr preferRelativeResize="0"/>
          <p:nvPr/>
        </p:nvPicPr>
        <p:blipFill rotWithShape="1">
          <a:blip r:embed="rId8">
            <a:alphaModFix/>
          </a:blip>
          <a:srcRect/>
          <a:stretch/>
        </p:blipFill>
        <p:spPr>
          <a:xfrm>
            <a:off x="2927988" y="3511703"/>
            <a:ext cx="1425575" cy="279400"/>
          </a:xfrm>
          <a:prstGeom prst="rect">
            <a:avLst/>
          </a:prstGeom>
          <a:noFill/>
          <a:ln>
            <a:noFill/>
          </a:ln>
        </p:spPr>
      </p:pic>
      <p:sp>
        <p:nvSpPr>
          <p:cNvPr id="586" name="Google Shape;586;p56"/>
          <p:cNvSpPr txBox="1">
            <a:spLocks noGrp="1"/>
          </p:cNvSpPr>
          <p:nvPr>
            <p:ph type="body" idx="13"/>
          </p:nvPr>
        </p:nvSpPr>
        <p:spPr>
          <a:xfrm>
            <a:off x="457201" y="3894691"/>
            <a:ext cx="2500488" cy="271125"/>
          </a:xfrm>
          <a:prstGeom prst="rect">
            <a:avLst/>
          </a:prstGeom>
          <a:noFill/>
          <a:ln>
            <a:noFill/>
          </a:ln>
        </p:spPr>
        <p:txBody>
          <a:bodyPr spcFirstLastPara="1" wrap="square" lIns="0" tIns="0" rIns="0" bIns="0" anchor="t" anchorCtr="0">
            <a:noAutofit/>
          </a:bodyPr>
          <a:lstStyle/>
          <a:p>
            <a:pPr marL="742950" lvl="1" indent="-285750"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The values in the</a:t>
            </a:r>
            <a:endParaRPr sz="1800">
              <a:solidFill>
                <a:srgbClr val="000000"/>
              </a:solidFill>
              <a:latin typeface="Arial"/>
              <a:ea typeface="Arial"/>
              <a:cs typeface="Arial"/>
              <a:sym typeface="Arial"/>
            </a:endParaRPr>
          </a:p>
        </p:txBody>
      </p:sp>
      <p:pic>
        <p:nvPicPr>
          <p:cNvPr id="587" name="Google Shape;587;p56" descr="Lookup underscore array."/>
          <p:cNvPicPr preferRelativeResize="0"/>
          <p:nvPr/>
        </p:nvPicPr>
        <p:blipFill rotWithShape="1">
          <a:blip r:embed="rId9">
            <a:alphaModFix/>
          </a:blip>
          <a:srcRect/>
          <a:stretch/>
        </p:blipFill>
        <p:spPr>
          <a:xfrm>
            <a:off x="3080459" y="3884624"/>
            <a:ext cx="1397000" cy="279400"/>
          </a:xfrm>
          <a:prstGeom prst="rect">
            <a:avLst/>
          </a:prstGeom>
          <a:noFill/>
          <a:ln>
            <a:noFill/>
          </a:ln>
        </p:spPr>
      </p:pic>
      <p:sp>
        <p:nvSpPr>
          <p:cNvPr id="588" name="Google Shape;588;p56"/>
          <p:cNvSpPr txBox="1">
            <a:spLocks noGrp="1"/>
          </p:cNvSpPr>
          <p:nvPr>
            <p:ph type="body" idx="14"/>
          </p:nvPr>
        </p:nvSpPr>
        <p:spPr>
          <a:xfrm>
            <a:off x="4622800" y="3871713"/>
            <a:ext cx="3595511"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None/>
            </a:pPr>
            <a:r>
              <a:rPr lang="en-US" sz="1800">
                <a:solidFill>
                  <a:srgbClr val="000000"/>
                </a:solidFill>
                <a:latin typeface="Arial"/>
                <a:ea typeface="Arial"/>
                <a:cs typeface="Arial"/>
                <a:sym typeface="Arial"/>
              </a:rPr>
              <a:t>must be placed in ascending order</a:t>
            </a:r>
            <a:endParaRPr/>
          </a:p>
        </p:txBody>
      </p:sp>
      <p:sp>
        <p:nvSpPr>
          <p:cNvPr id="589" name="Google Shape;589;p56"/>
          <p:cNvSpPr txBox="1">
            <a:spLocks noGrp="1"/>
          </p:cNvSpPr>
          <p:nvPr>
            <p:ph type="body" idx="15"/>
          </p:nvPr>
        </p:nvSpPr>
        <p:spPr>
          <a:xfrm>
            <a:off x="434622" y="4288637"/>
            <a:ext cx="428797" cy="27112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If</a:t>
            </a:r>
            <a:endParaRPr sz="1800">
              <a:solidFill>
                <a:srgbClr val="000000"/>
              </a:solidFill>
              <a:latin typeface="Arial"/>
              <a:ea typeface="Arial"/>
              <a:cs typeface="Arial"/>
              <a:sym typeface="Arial"/>
            </a:endParaRPr>
          </a:p>
        </p:txBody>
      </p:sp>
      <p:pic>
        <p:nvPicPr>
          <p:cNvPr id="590" name="Google Shape;590;p56" descr="Match underscore type = 0."/>
          <p:cNvPicPr preferRelativeResize="0"/>
          <p:nvPr/>
        </p:nvPicPr>
        <p:blipFill rotWithShape="1">
          <a:blip r:embed="rId10">
            <a:alphaModFix/>
          </a:blip>
          <a:srcRect/>
          <a:stretch/>
        </p:blipFill>
        <p:spPr>
          <a:xfrm>
            <a:off x="1109663" y="4285968"/>
            <a:ext cx="1577975" cy="279400"/>
          </a:xfrm>
          <a:prstGeom prst="rect">
            <a:avLst/>
          </a:prstGeom>
          <a:noFill/>
          <a:ln>
            <a:noFill/>
          </a:ln>
        </p:spPr>
      </p:pic>
      <p:sp>
        <p:nvSpPr>
          <p:cNvPr id="591" name="Google Shape;591;p56"/>
          <p:cNvSpPr txBox="1">
            <a:spLocks noGrp="1"/>
          </p:cNvSpPr>
          <p:nvPr>
            <p:ph type="body" idx="16"/>
          </p:nvPr>
        </p:nvSpPr>
        <p:spPr>
          <a:xfrm>
            <a:off x="2777519" y="4268572"/>
            <a:ext cx="5238044"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1800">
                <a:solidFill>
                  <a:srgbClr val="000000"/>
                </a:solidFill>
                <a:latin typeface="Arial"/>
                <a:ea typeface="Arial"/>
                <a:cs typeface="Arial"/>
                <a:sym typeface="Arial"/>
              </a:rPr>
              <a:t>MATCH finds the first value that is exactly equal to</a:t>
            </a:r>
            <a:endParaRPr/>
          </a:p>
        </p:txBody>
      </p:sp>
      <p:pic>
        <p:nvPicPr>
          <p:cNvPr id="592" name="Google Shape;592;p56" descr="Lookup underscore value."/>
          <p:cNvPicPr preferRelativeResize="0"/>
          <p:nvPr/>
        </p:nvPicPr>
        <p:blipFill rotWithShape="1">
          <a:blip r:embed="rId4">
            <a:alphaModFix/>
          </a:blip>
          <a:srcRect/>
          <a:stretch/>
        </p:blipFill>
        <p:spPr>
          <a:xfrm>
            <a:off x="715334" y="4606165"/>
            <a:ext cx="1370013" cy="279400"/>
          </a:xfrm>
          <a:prstGeom prst="rect">
            <a:avLst/>
          </a:prstGeom>
          <a:noFill/>
          <a:ln>
            <a:noFill/>
          </a:ln>
        </p:spPr>
      </p:pic>
      <p:sp>
        <p:nvSpPr>
          <p:cNvPr id="593" name="Google Shape;593;p56"/>
          <p:cNvSpPr txBox="1">
            <a:spLocks noGrp="1"/>
          </p:cNvSpPr>
          <p:nvPr>
            <p:ph type="body" idx="17"/>
          </p:nvPr>
        </p:nvSpPr>
        <p:spPr>
          <a:xfrm>
            <a:off x="457200" y="4986956"/>
            <a:ext cx="2513936" cy="271125"/>
          </a:xfrm>
          <a:prstGeom prst="rect">
            <a:avLst/>
          </a:prstGeom>
          <a:noFill/>
          <a:ln>
            <a:noFill/>
          </a:ln>
        </p:spPr>
        <p:txBody>
          <a:bodyPr spcFirstLastPara="1" wrap="square" lIns="0" tIns="0" rIns="0" bIns="0" anchor="t" anchorCtr="0">
            <a:noAutofit/>
          </a:bodyPr>
          <a:lstStyle/>
          <a:p>
            <a:pPr marL="742950" lvl="1" indent="-285750"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The values in the</a:t>
            </a:r>
            <a:endParaRPr/>
          </a:p>
        </p:txBody>
      </p:sp>
      <p:pic>
        <p:nvPicPr>
          <p:cNvPr id="594" name="Google Shape;594;p56" descr="Lookup underscore array."/>
          <p:cNvPicPr preferRelativeResize="0"/>
          <p:nvPr/>
        </p:nvPicPr>
        <p:blipFill rotWithShape="1">
          <a:blip r:embed="rId9">
            <a:alphaModFix/>
          </a:blip>
          <a:srcRect/>
          <a:stretch/>
        </p:blipFill>
        <p:spPr>
          <a:xfrm>
            <a:off x="3060568" y="4989719"/>
            <a:ext cx="1397000" cy="279400"/>
          </a:xfrm>
          <a:prstGeom prst="rect">
            <a:avLst/>
          </a:prstGeom>
          <a:noFill/>
          <a:ln>
            <a:noFill/>
          </a:ln>
        </p:spPr>
      </p:pic>
      <p:sp>
        <p:nvSpPr>
          <p:cNvPr id="595" name="Google Shape;595;p56"/>
          <p:cNvSpPr txBox="1">
            <a:spLocks noGrp="1"/>
          </p:cNvSpPr>
          <p:nvPr>
            <p:ph type="body" idx="18"/>
          </p:nvPr>
        </p:nvSpPr>
        <p:spPr>
          <a:xfrm>
            <a:off x="4547000" y="4986956"/>
            <a:ext cx="2147450" cy="310960"/>
          </a:xfrm>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SzPts val="1600"/>
              <a:buNone/>
            </a:pPr>
            <a:r>
              <a:rPr lang="en-US" sz="1800">
                <a:solidFill>
                  <a:srgbClr val="000000"/>
                </a:solidFill>
                <a:latin typeface="Arial"/>
                <a:ea typeface="Arial"/>
                <a:cs typeface="Arial"/>
                <a:sym typeface="Arial"/>
              </a:rPr>
              <a:t>can be in any order.</a:t>
            </a:r>
            <a:endParaRPr sz="1800">
              <a:solidFill>
                <a:srgbClr val="000000"/>
              </a:solidFill>
              <a:latin typeface="Arial"/>
              <a:ea typeface="Arial"/>
              <a:cs typeface="Arial"/>
              <a:sym typeface="Arial"/>
            </a:endParaRPr>
          </a:p>
        </p:txBody>
      </p:sp>
      <p:sp>
        <p:nvSpPr>
          <p:cNvPr id="596" name="Google Shape;596;p56"/>
          <p:cNvSpPr txBox="1">
            <a:spLocks noGrp="1"/>
          </p:cNvSpPr>
          <p:nvPr>
            <p:ph type="body" idx="19"/>
          </p:nvPr>
        </p:nvSpPr>
        <p:spPr>
          <a:xfrm>
            <a:off x="457200" y="5369673"/>
            <a:ext cx="536223" cy="26408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 If</a:t>
            </a:r>
            <a:endParaRPr sz="1800">
              <a:solidFill>
                <a:srgbClr val="000000"/>
              </a:solidFill>
              <a:latin typeface="Arial"/>
              <a:ea typeface="Arial"/>
              <a:cs typeface="Arial"/>
              <a:sym typeface="Arial"/>
            </a:endParaRPr>
          </a:p>
        </p:txBody>
      </p:sp>
      <p:pic>
        <p:nvPicPr>
          <p:cNvPr id="597" name="Google Shape;597;p56" descr="Match underscore type = negative 1,"/>
          <p:cNvPicPr preferRelativeResize="0"/>
          <p:nvPr/>
        </p:nvPicPr>
        <p:blipFill rotWithShape="1">
          <a:blip r:embed="rId11">
            <a:alphaModFix/>
          </a:blip>
          <a:srcRect/>
          <a:stretch/>
        </p:blipFill>
        <p:spPr>
          <a:xfrm>
            <a:off x="1128713" y="5350083"/>
            <a:ext cx="1858962" cy="306388"/>
          </a:xfrm>
          <a:prstGeom prst="rect">
            <a:avLst/>
          </a:prstGeom>
          <a:noFill/>
          <a:ln>
            <a:noFill/>
          </a:ln>
        </p:spPr>
      </p:pic>
      <p:sp>
        <p:nvSpPr>
          <p:cNvPr id="598" name="Google Shape;598;p56"/>
          <p:cNvSpPr txBox="1">
            <a:spLocks noGrp="1"/>
          </p:cNvSpPr>
          <p:nvPr>
            <p:ph type="body" idx="20"/>
          </p:nvPr>
        </p:nvSpPr>
        <p:spPr>
          <a:xfrm>
            <a:off x="3116615" y="5362628"/>
            <a:ext cx="4957230"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solidFill>
                  <a:srgbClr val="000000"/>
                </a:solidFill>
                <a:latin typeface="Arial"/>
                <a:ea typeface="Arial"/>
                <a:cs typeface="Arial"/>
                <a:sym typeface="Arial"/>
              </a:rPr>
              <a:t>then the function finds the smallest value </a:t>
            </a:r>
            <a:r>
              <a:rPr lang="en-US" sz="1800">
                <a:solidFill>
                  <a:schemeClr val="dk1"/>
                </a:solidFill>
                <a:latin typeface="Arial"/>
                <a:ea typeface="Arial"/>
                <a:cs typeface="Arial"/>
                <a:sym typeface="Arial"/>
              </a:rPr>
              <a:t>that is</a:t>
            </a:r>
            <a:endParaRPr sz="1800">
              <a:solidFill>
                <a:schemeClr val="dk1"/>
              </a:solidFill>
              <a:latin typeface="Arial"/>
              <a:ea typeface="Arial"/>
              <a:cs typeface="Arial"/>
              <a:sym typeface="Arial"/>
            </a:endParaRPr>
          </a:p>
        </p:txBody>
      </p:sp>
      <p:sp>
        <p:nvSpPr>
          <p:cNvPr id="599" name="Google Shape;599;p56"/>
          <p:cNvSpPr txBox="1">
            <a:spLocks noGrp="1"/>
          </p:cNvSpPr>
          <p:nvPr>
            <p:ph type="body" idx="21"/>
          </p:nvPr>
        </p:nvSpPr>
        <p:spPr>
          <a:xfrm>
            <a:off x="768752" y="5708652"/>
            <a:ext cx="2383900" cy="28173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greater than or equal to</a:t>
            </a:r>
            <a:endParaRPr/>
          </a:p>
        </p:txBody>
      </p:sp>
      <p:pic>
        <p:nvPicPr>
          <p:cNvPr id="600" name="Google Shape;600;p56" descr="Lookup underscore value."/>
          <p:cNvPicPr preferRelativeResize="0"/>
          <p:nvPr/>
        </p:nvPicPr>
        <p:blipFill rotWithShape="1">
          <a:blip r:embed="rId4">
            <a:alphaModFix/>
          </a:blip>
          <a:srcRect/>
          <a:stretch/>
        </p:blipFill>
        <p:spPr>
          <a:xfrm>
            <a:off x="3267883" y="5706860"/>
            <a:ext cx="1368425" cy="279400"/>
          </a:xfrm>
          <a:prstGeom prst="rect">
            <a:avLst/>
          </a:prstGeom>
          <a:noFill/>
          <a:ln>
            <a:noFill/>
          </a:ln>
        </p:spPr>
      </p:pic>
      <p:sp>
        <p:nvSpPr>
          <p:cNvPr id="601" name="Google Shape;601;p56"/>
          <p:cNvSpPr txBox="1">
            <a:spLocks noGrp="1"/>
          </p:cNvSpPr>
          <p:nvPr>
            <p:ph type="body" idx="22"/>
          </p:nvPr>
        </p:nvSpPr>
        <p:spPr>
          <a:xfrm>
            <a:off x="457200" y="6029850"/>
            <a:ext cx="2623259" cy="271125"/>
          </a:xfrm>
          <a:prstGeom prst="rect">
            <a:avLst/>
          </a:prstGeom>
          <a:noFill/>
          <a:ln>
            <a:noFill/>
          </a:ln>
        </p:spPr>
        <p:txBody>
          <a:bodyPr spcFirstLastPara="1" wrap="square" lIns="0" tIns="0" rIns="0" bIns="0" anchor="t" anchorCtr="0">
            <a:noAutofit/>
          </a:bodyPr>
          <a:lstStyle/>
          <a:p>
            <a:pPr marL="742950" lvl="1" indent="-285750" algn="l" rtl="0">
              <a:lnSpc>
                <a:spcPct val="100000"/>
              </a:lnSpc>
              <a:spcBef>
                <a:spcPts val="0"/>
              </a:spcBef>
              <a:spcAft>
                <a:spcPts val="0"/>
              </a:spcAft>
              <a:buSzPts val="1800"/>
              <a:buChar char="–"/>
            </a:pPr>
            <a:r>
              <a:rPr lang="en-US" sz="1800">
                <a:solidFill>
                  <a:srgbClr val="000000"/>
                </a:solidFill>
                <a:latin typeface="Arial"/>
                <a:ea typeface="Arial"/>
                <a:cs typeface="Arial"/>
                <a:sym typeface="Arial"/>
              </a:rPr>
              <a:t>The values in the</a:t>
            </a:r>
            <a:endParaRPr/>
          </a:p>
        </p:txBody>
      </p:sp>
      <p:pic>
        <p:nvPicPr>
          <p:cNvPr id="602" name="Google Shape;602;p56" descr="Lookup underscore array."/>
          <p:cNvPicPr preferRelativeResize="0"/>
          <p:nvPr/>
        </p:nvPicPr>
        <p:blipFill rotWithShape="1">
          <a:blip r:embed="rId12">
            <a:alphaModFix/>
          </a:blip>
          <a:srcRect/>
          <a:stretch/>
        </p:blipFill>
        <p:spPr>
          <a:xfrm>
            <a:off x="3193672" y="6025712"/>
            <a:ext cx="1398587" cy="279400"/>
          </a:xfrm>
          <a:prstGeom prst="rect">
            <a:avLst/>
          </a:prstGeom>
          <a:noFill/>
          <a:ln>
            <a:noFill/>
          </a:ln>
        </p:spPr>
      </p:pic>
      <p:sp>
        <p:nvSpPr>
          <p:cNvPr id="603" name="Google Shape;603;p56"/>
          <p:cNvSpPr txBox="1">
            <a:spLocks noGrp="1"/>
          </p:cNvSpPr>
          <p:nvPr>
            <p:ph type="body" idx="23"/>
          </p:nvPr>
        </p:nvSpPr>
        <p:spPr>
          <a:xfrm>
            <a:off x="4636308" y="5999024"/>
            <a:ext cx="3898446" cy="2711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None/>
            </a:pPr>
            <a:r>
              <a:rPr lang="en-US" sz="1800">
                <a:solidFill>
                  <a:srgbClr val="000000"/>
                </a:solidFill>
                <a:latin typeface="Arial"/>
                <a:ea typeface="Arial"/>
                <a:cs typeface="Arial"/>
                <a:sym typeface="Arial"/>
              </a:rPr>
              <a:t> must be placed in descending order.</a:t>
            </a:r>
            <a:endParaRPr sz="180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2.14: Using INDEX and MATCH Functions for Database Queries</a:t>
            </a:r>
            <a:endParaRPr sz="3400" b="1" i="0" u="none" strike="noStrike" cap="none">
              <a:solidFill>
                <a:srgbClr val="007FA3"/>
              </a:solidFill>
              <a:latin typeface="Arial"/>
              <a:ea typeface="Arial"/>
              <a:cs typeface="Arial"/>
              <a:sym typeface="Arial"/>
            </a:endParaRPr>
          </a:p>
        </p:txBody>
      </p:sp>
      <p:sp>
        <p:nvSpPr>
          <p:cNvPr id="609" name="Google Shape;609;p57"/>
          <p:cNvSpPr txBox="1">
            <a:spLocks noGrp="1"/>
          </p:cNvSpPr>
          <p:nvPr>
            <p:ph type="body" idx="1"/>
          </p:nvPr>
        </p:nvSpPr>
        <p:spPr>
          <a:xfrm>
            <a:off x="457200" y="1527157"/>
            <a:ext cx="8229600" cy="15501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rgbClr val="000000"/>
                </a:solidFill>
                <a:latin typeface="Arial"/>
                <a:ea typeface="Arial"/>
                <a:cs typeface="Arial"/>
                <a:sym typeface="Arial"/>
              </a:rPr>
              <a:t>Suppose we wish to design a simple query application to input the month and product name, and retrieve the corresponding sales. The three additional worksheets in the workbook show how to do this in three different ways.</a:t>
            </a:r>
            <a:endParaRPr sz="2400" b="0" i="0" u="none" strike="noStrike" cap="none">
              <a:solidFill>
                <a:srgbClr val="000000"/>
              </a:solidFill>
              <a:latin typeface="Arial"/>
              <a:ea typeface="Arial"/>
              <a:cs typeface="Arial"/>
              <a:sym typeface="Arial"/>
            </a:endParaRPr>
          </a:p>
        </p:txBody>
      </p:sp>
      <p:pic>
        <p:nvPicPr>
          <p:cNvPr id="610" name="Google Shape;610;p57" descr="An Excel sheet, Data, has a table titled, Sales units. The table has 12 rows from row 4 to row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
          <p:cNvPicPr preferRelativeResize="0"/>
          <p:nvPr/>
        </p:nvPicPr>
        <p:blipFill rotWithShape="1">
          <a:blip r:embed="rId3">
            <a:alphaModFix/>
          </a:blip>
          <a:srcRect/>
          <a:stretch/>
        </p:blipFill>
        <p:spPr>
          <a:xfrm>
            <a:off x="1513844" y="3172840"/>
            <a:ext cx="5773412" cy="29507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2.14 Continued: Using V</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LOOK</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UP + If</a:t>
            </a:r>
            <a:endParaRPr sz="3600" b="1" i="0" u="none" strike="noStrike" cap="none">
              <a:solidFill>
                <a:srgbClr val="007FA3"/>
              </a:solidFill>
              <a:latin typeface="Arial"/>
              <a:ea typeface="Arial"/>
              <a:cs typeface="Arial"/>
              <a:sym typeface="Arial"/>
            </a:endParaRPr>
          </a:p>
        </p:txBody>
      </p:sp>
      <p:sp>
        <p:nvSpPr>
          <p:cNvPr id="616" name="Google Shape;616;p58"/>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rgbClr val="000000"/>
                </a:solidFill>
                <a:latin typeface="Arial"/>
                <a:ea typeface="Arial"/>
                <a:cs typeface="Arial"/>
                <a:sym typeface="Arial"/>
              </a:rPr>
              <a:t>The </a:t>
            </a:r>
            <a:r>
              <a:rPr lang="en-US" sz="2400" b="0" u="none" strike="noStrike" cap="none">
                <a:solidFill>
                  <a:srgbClr val="000000"/>
                </a:solidFill>
                <a:latin typeface="Arial"/>
                <a:ea typeface="Arial"/>
                <a:cs typeface="Arial"/>
                <a:sym typeface="Arial"/>
              </a:rPr>
              <a:t>Query1</a:t>
            </a:r>
            <a:r>
              <a:rPr lang="en-US" sz="2400" b="0" i="0" u="none" strike="noStrike" cap="none">
                <a:solidFill>
                  <a:srgbClr val="000000"/>
                </a:solidFill>
                <a:latin typeface="Arial"/>
                <a:ea typeface="Arial"/>
                <a:cs typeface="Arial"/>
                <a:sym typeface="Arial"/>
              </a:rPr>
              <a:t> worksheet uses the V</a:t>
            </a:r>
            <a:r>
              <a:rPr lang="en-US" sz="100" b="0" i="0" u="none" strike="noStrike" cap="none">
                <a:solidFill>
                  <a:srgbClr val="00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LOOK</a:t>
            </a:r>
            <a:r>
              <a:rPr lang="en-US" sz="100" b="0" i="0" u="none" strike="noStrike" cap="none">
                <a:solidFill>
                  <a:srgbClr val="00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UP function with embedded IF statements. The formulas in cell I8 is:</a:t>
            </a:r>
            <a:endParaRPr sz="2400" b="0" i="0" u="none" strike="noStrike" cap="none">
              <a:solidFill>
                <a:srgbClr val="000000"/>
              </a:solidFill>
              <a:latin typeface="Arial"/>
              <a:ea typeface="Arial"/>
              <a:cs typeface="Arial"/>
              <a:sym typeface="Arial"/>
            </a:endParaRPr>
          </a:p>
        </p:txBody>
      </p:sp>
      <p:pic>
        <p:nvPicPr>
          <p:cNvPr id="617" name="Google Shape;617;p58" descr="= V lookup left parenthesis 15, A 4 colon F 15, If left parenthesis I 6 = A, 2, If left parenthesis I 6 = B, 3, If left parenthesis I 6 = C, 4, If left parenthesis I 6 = D, 5, If left parenthesis I 6 = E, 6 right parenthesis, right parenthesis, right parenthesis, right parenthesis, right parenthesis, false right parenthesis"/>
          <p:cNvPicPr preferRelativeResize="0"/>
          <p:nvPr/>
        </p:nvPicPr>
        <p:blipFill rotWithShape="1">
          <a:blip r:embed="rId3">
            <a:alphaModFix/>
          </a:blip>
          <a:srcRect/>
          <a:stretch/>
        </p:blipFill>
        <p:spPr>
          <a:xfrm>
            <a:off x="457200" y="2467088"/>
            <a:ext cx="6961909" cy="738909"/>
          </a:xfrm>
          <a:prstGeom prst="rect">
            <a:avLst/>
          </a:prstGeom>
          <a:noFill/>
          <a:ln>
            <a:noFill/>
          </a:ln>
        </p:spPr>
      </p:pic>
      <p:pic>
        <p:nvPicPr>
          <p:cNvPr id="618" name="Google Shape;618;p58" descr="An Excel sheet, Query 1, has a table titled, Sales units. The table has 12 rows from row 4 to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The text in various cells next to the table is as follows. Cell H 1, using V lookup + if, H 3, sales lookup, H 5, month, I 5, April, H 6, product, I 6, E, H 8, sales, I 8, 8,544."/>
          <p:cNvPicPr preferRelativeResize="0"/>
          <p:nvPr/>
        </p:nvPicPr>
        <p:blipFill rotWithShape="1">
          <a:blip r:embed="rId4">
            <a:alphaModFix/>
          </a:blip>
          <a:srcRect/>
          <a:stretch/>
        </p:blipFill>
        <p:spPr>
          <a:xfrm>
            <a:off x="1499918" y="3447225"/>
            <a:ext cx="5802786" cy="2726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2.14 Continued: Using V</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LOOK</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UP + MATCH</a:t>
            </a:r>
            <a:endParaRPr sz="3600" b="1" i="0" u="none" strike="noStrike" cap="none">
              <a:solidFill>
                <a:srgbClr val="007FA3"/>
              </a:solidFill>
              <a:latin typeface="Arial"/>
              <a:ea typeface="Arial"/>
              <a:cs typeface="Arial"/>
              <a:sym typeface="Arial"/>
            </a:endParaRPr>
          </a:p>
        </p:txBody>
      </p:sp>
      <p:sp>
        <p:nvSpPr>
          <p:cNvPr id="624" name="Google Shape;624;p59"/>
          <p:cNvSpPr txBox="1">
            <a:spLocks noGrp="1"/>
          </p:cNvSpPr>
          <p:nvPr>
            <p:ph type="body" idx="1"/>
          </p:nvPr>
        </p:nvSpPr>
        <p:spPr>
          <a:xfrm>
            <a:off x="457200" y="1607820"/>
            <a:ext cx="2932176" cy="2945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000" b="0" i="0" u="none" strike="noStrike" cap="none" dirty="0">
                <a:solidFill>
                  <a:srgbClr val="000000"/>
                </a:solidFill>
                <a:latin typeface="Arial"/>
                <a:ea typeface="Arial"/>
                <a:cs typeface="Arial"/>
                <a:sym typeface="Arial"/>
              </a:rPr>
              <a:t>The formula in cell I8 is:</a:t>
            </a:r>
            <a:endParaRPr dirty="0">
              <a:latin typeface="Arial"/>
              <a:ea typeface="Arial"/>
              <a:cs typeface="Arial"/>
              <a:sym typeface="Arial"/>
            </a:endParaRPr>
          </a:p>
        </p:txBody>
      </p:sp>
      <p:sp>
        <p:nvSpPr>
          <p:cNvPr id="626" name="Google Shape;626;p59"/>
          <p:cNvSpPr txBox="1">
            <a:spLocks noGrp="1"/>
          </p:cNvSpPr>
          <p:nvPr>
            <p:ph type="body" idx="2"/>
          </p:nvPr>
        </p:nvSpPr>
        <p:spPr>
          <a:xfrm>
            <a:off x="461099" y="2330303"/>
            <a:ext cx="8229600" cy="125597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rgbClr val="000000"/>
                </a:solidFill>
                <a:latin typeface="Arial"/>
                <a:ea typeface="Arial"/>
                <a:cs typeface="Arial"/>
                <a:sym typeface="Arial"/>
              </a:rPr>
              <a:t>In this case, the MATCH function is used to identify the column in the table corresponding to the product name in cell I6. Note the use of the “+1” to shift the relative column number of the product to the correct column number in the lookup table.</a:t>
            </a:r>
            <a:endParaRPr sz="2000" b="0" i="0" u="none" strike="noStrike" cap="none">
              <a:solidFill>
                <a:srgbClr val="000000"/>
              </a:solidFill>
              <a:latin typeface="Arial"/>
              <a:ea typeface="Arial"/>
              <a:cs typeface="Arial"/>
              <a:sym typeface="Arial"/>
            </a:endParaRPr>
          </a:p>
        </p:txBody>
      </p:sp>
      <p:pic>
        <p:nvPicPr>
          <p:cNvPr id="627" name="Google Shape;627;p59" descr="An Excel sheet, Query 2, has a table titled, Sales units. The table has 12 rows from row 4 to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The text in various cells next to the table is as follows. Cell H 1, using V lookup + match, H 3, sales lookup, H 5, month, I 5, September, H 6, product, I 6, A, H 8, sales, I 8, 8,986."/>
          <p:cNvPicPr preferRelativeResize="0"/>
          <p:nvPr/>
        </p:nvPicPr>
        <p:blipFill rotWithShape="1">
          <a:blip r:embed="rId3">
            <a:alphaModFix/>
          </a:blip>
          <a:srcRect/>
          <a:stretch/>
        </p:blipFill>
        <p:spPr>
          <a:xfrm>
            <a:off x="1463789" y="3707364"/>
            <a:ext cx="5663738" cy="2421775"/>
          </a:xfrm>
          <a:prstGeom prst="rect">
            <a:avLst/>
          </a:prstGeom>
          <a:noFill/>
          <a:ln>
            <a:noFill/>
          </a:ln>
        </p:spPr>
      </p:pic>
      <p:sp>
        <p:nvSpPr>
          <p:cNvPr id="8" name="Google Shape;569;p59"/>
          <p:cNvSpPr txBox="1">
            <a:spLocks/>
          </p:cNvSpPr>
          <p:nvPr/>
        </p:nvSpPr>
        <p:spPr>
          <a:xfrm>
            <a:off x="1187366" y="1979729"/>
            <a:ext cx="7651834" cy="3511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pPr marL="0" indent="0">
              <a:spcBef>
                <a:spcPts val="0"/>
              </a:spcBef>
              <a:buSzPts val="2400"/>
              <a:buFont typeface="Arial"/>
              <a:buNone/>
            </a:pPr>
            <a:r>
              <a:rPr lang="en-US" sz="2000" dirty="0" smtClean="0">
                <a:solidFill>
                  <a:srgbClr val="000000"/>
                </a:solidFill>
              </a:rPr>
              <a:t>= VLOOKUP (I5,A4:F15,MATCH(I6,B3:F3,0) + 1,FALSE)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2.14 Continued: Using INDEX + MATCH</a:t>
            </a:r>
            <a:endParaRPr sz="3600" b="1" i="0" u="none" strike="noStrike" cap="none">
              <a:solidFill>
                <a:srgbClr val="007FA3"/>
              </a:solidFill>
              <a:latin typeface="Arial"/>
              <a:ea typeface="Arial"/>
              <a:cs typeface="Arial"/>
              <a:sym typeface="Arial"/>
            </a:endParaRPr>
          </a:p>
        </p:txBody>
      </p:sp>
      <p:sp>
        <p:nvSpPr>
          <p:cNvPr id="633" name="Google Shape;633;p60"/>
          <p:cNvSpPr txBox="1">
            <a:spLocks noGrp="1"/>
          </p:cNvSpPr>
          <p:nvPr>
            <p:ph type="body" idx="1"/>
          </p:nvPr>
        </p:nvSpPr>
        <p:spPr>
          <a:xfrm>
            <a:off x="457200" y="1524000"/>
            <a:ext cx="2886075" cy="3194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dirty="0">
                <a:solidFill>
                  <a:schemeClr val="dk1"/>
                </a:solidFill>
                <a:latin typeface="Arial"/>
                <a:ea typeface="Arial"/>
                <a:cs typeface="Arial"/>
                <a:sym typeface="Arial"/>
              </a:rPr>
              <a:t>The formula in cell I8 is:</a:t>
            </a:r>
            <a:endParaRPr sz="2000" b="0" i="0" u="none" strike="noStrike" cap="none" dirty="0">
              <a:solidFill>
                <a:schemeClr val="dk1"/>
              </a:solidFill>
              <a:latin typeface="Arial"/>
              <a:ea typeface="Arial"/>
              <a:cs typeface="Arial"/>
              <a:sym typeface="Arial"/>
            </a:endParaRPr>
          </a:p>
        </p:txBody>
      </p:sp>
      <p:sp>
        <p:nvSpPr>
          <p:cNvPr id="635" name="Google Shape;635;p60"/>
          <p:cNvSpPr txBox="1">
            <a:spLocks noGrp="1"/>
          </p:cNvSpPr>
          <p:nvPr>
            <p:ph type="body" idx="2"/>
          </p:nvPr>
        </p:nvSpPr>
        <p:spPr>
          <a:xfrm>
            <a:off x="456182" y="2353002"/>
            <a:ext cx="8229600" cy="1257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The MATCH functions are used as arguments in the INDEX function to identify the row and column numbers in the table based on the month and product name. The INDEX function then retrieves the value in the corresponding row and column.</a:t>
            </a:r>
            <a:endParaRPr sz="2000" b="0" i="0" u="none" strike="noStrike" cap="none">
              <a:solidFill>
                <a:schemeClr val="dk1"/>
              </a:solidFill>
              <a:latin typeface="Arial"/>
              <a:ea typeface="Arial"/>
              <a:cs typeface="Arial"/>
              <a:sym typeface="Arial"/>
            </a:endParaRPr>
          </a:p>
        </p:txBody>
      </p:sp>
      <p:pic>
        <p:nvPicPr>
          <p:cNvPr id="636" name="Google Shape;636;p60" descr="An Excel sheet, Query 3, has a table titled, Sales Units. The table has 12 rows from row 4 to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The text in various cells next to the table is as follows. Cell H 1, using index + match, H 3, sales lookup, H 5, month, I 5, August, H 6, product, I 6, B, H 8, sales, I 8, 9,215."/>
          <p:cNvPicPr preferRelativeResize="0"/>
          <p:nvPr/>
        </p:nvPicPr>
        <p:blipFill rotWithShape="1">
          <a:blip r:embed="rId3">
            <a:alphaModFix/>
          </a:blip>
          <a:srcRect/>
          <a:stretch/>
        </p:blipFill>
        <p:spPr>
          <a:xfrm>
            <a:off x="1706049" y="3785216"/>
            <a:ext cx="5164975" cy="2355273"/>
          </a:xfrm>
          <a:prstGeom prst="rect">
            <a:avLst/>
          </a:prstGeom>
          <a:noFill/>
          <a:ln>
            <a:noFill/>
          </a:ln>
        </p:spPr>
      </p:pic>
      <p:sp>
        <p:nvSpPr>
          <p:cNvPr id="7" name="Google Shape;569;p59"/>
          <p:cNvSpPr txBox="1">
            <a:spLocks/>
          </p:cNvSpPr>
          <p:nvPr/>
        </p:nvSpPr>
        <p:spPr>
          <a:xfrm>
            <a:off x="1187366" y="1948757"/>
            <a:ext cx="6979639" cy="3511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pPr marL="0" indent="0">
              <a:spcBef>
                <a:spcPts val="0"/>
              </a:spcBef>
              <a:buSzPts val="2400"/>
              <a:buFont typeface="Arial"/>
              <a:buNone/>
            </a:pPr>
            <a:r>
              <a:rPr lang="en-US" sz="2000" dirty="0" smtClean="0">
                <a:solidFill>
                  <a:srgbClr val="000000"/>
                </a:solidFill>
              </a:rPr>
              <a:t>= INDEX(A4:F15,MATCH(I5,A4:A15,0),MATCH(I6,A3:F3,0))</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2.15: Using INDEX and MATCH for a Left Table Lookup </a:t>
            </a:r>
            <a:r>
              <a:rPr lang="en-US" sz="2000" b="0">
                <a:latin typeface="Arial"/>
                <a:ea typeface="Arial"/>
                <a:cs typeface="Arial"/>
                <a:sym typeface="Arial"/>
              </a:rPr>
              <a:t>(1 of 2)</a:t>
            </a:r>
            <a:endParaRPr sz="2000" b="0">
              <a:latin typeface="Arial"/>
              <a:ea typeface="Arial"/>
              <a:cs typeface="Arial"/>
              <a:sym typeface="Arial"/>
            </a:endParaRPr>
          </a:p>
        </p:txBody>
      </p:sp>
      <p:sp>
        <p:nvSpPr>
          <p:cNvPr id="642" name="Google Shape;642;p61"/>
          <p:cNvSpPr txBox="1">
            <a:spLocks noGrp="1"/>
          </p:cNvSpPr>
          <p:nvPr>
            <p:ph type="body" idx="1"/>
          </p:nvPr>
        </p:nvSpPr>
        <p:spPr>
          <a:xfrm>
            <a:off x="457200" y="1600200"/>
            <a:ext cx="8229600" cy="150875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In the Sales Transactions database, we wish to find the customer ID associated with a specific transaction code.</a:t>
            </a:r>
            <a:endParaRPr>
              <a:latin typeface="Arial"/>
              <a:ea typeface="Arial"/>
              <a:cs typeface="Arial"/>
              <a:sym typeface="Arial"/>
            </a:endParaRPr>
          </a:p>
        </p:txBody>
      </p:sp>
      <p:pic>
        <p:nvPicPr>
          <p:cNvPr id="643" name="Google Shape;643;p61" descr="An Excel sheet has a table titled, Sales Transactions, July 14. The table has 10 rows from row 4 to row 13 and 8 columns from A to H. The columns have the following headings from left to right. Customer I D, Region, Payment, Transaction code, Source, Amount, Product, Time of day. The row entries are as follows. Row 4. 10001, east, PayPal, 93816545, web, $20.19, D V D, 22 hours 19 minutes. Row 5. 10002, west, credit, 74083490, web, $17.85, D V D, 13 hours 27 minutes. Row 6. 10003, north, credit, 64942368, web, $23.98, D V D, 14 hours 27 minutes. Row 7. 10004, west, PayPal, 70560957, email, $23.51, book, 15 hours 38 minutes. Row 8. 10005, south, credit, 35208817, web, $15.33, book, 15 hours 21 minutes. Row 9. 10006, west, PayPal, 20978903, email, $17.30, D V D, 13 hours 11 minutes. Row 10. 10007, east, credit, 80103311, web, $177.72, book, 21 hours 59 minutes. Row 11. 10008, west, credit, 14132683, web, $21.76, book, 4 hours 04 minutes. Row 12. 10009, west, PayPal, 40128225, web, $15.92, D V D, 19 hours 35 minutes. Row 13. 10010, south, PayPal, 49073721, web, $23.39, D V D, 13 hours 26 minutes."/>
          <p:cNvPicPr preferRelativeResize="0"/>
          <p:nvPr/>
        </p:nvPicPr>
        <p:blipFill rotWithShape="1">
          <a:blip r:embed="rId3">
            <a:alphaModFix/>
          </a:blip>
          <a:srcRect/>
          <a:stretch/>
        </p:blipFill>
        <p:spPr>
          <a:xfrm>
            <a:off x="1109134" y="3246967"/>
            <a:ext cx="6754368" cy="24932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2.15: Using INDEX and MATCH for a Left Table Lookup </a:t>
            </a:r>
            <a:r>
              <a:rPr lang="en-US" sz="2000" b="0">
                <a:latin typeface="Arial"/>
                <a:ea typeface="Arial"/>
                <a:cs typeface="Arial"/>
                <a:sym typeface="Arial"/>
              </a:rPr>
              <a:t>(2 of 2)</a:t>
            </a:r>
            <a:endParaRPr>
              <a:latin typeface="Arial"/>
              <a:ea typeface="Arial"/>
              <a:cs typeface="Arial"/>
              <a:sym typeface="Arial"/>
            </a:endParaRPr>
          </a:p>
        </p:txBody>
      </p:sp>
      <p:sp>
        <p:nvSpPr>
          <p:cNvPr id="649" name="Google Shape;649;p62"/>
          <p:cNvSpPr txBox="1">
            <a:spLocks noGrp="1"/>
          </p:cNvSpPr>
          <p:nvPr>
            <p:ph type="body" idx="1"/>
          </p:nvPr>
        </p:nvSpPr>
        <p:spPr>
          <a:xfrm>
            <a:off x="457200" y="1631261"/>
            <a:ext cx="8229600" cy="151688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a:latin typeface="Arial"/>
                <a:ea typeface="Arial"/>
                <a:cs typeface="Arial"/>
                <a:sym typeface="Arial"/>
              </a:rPr>
              <a:t>Enter the transaction code in cell K2, and display the customer ID in cell K4.</a:t>
            </a:r>
            <a:endParaRPr/>
          </a:p>
          <a:p>
            <a:pPr marL="457200" lvl="0" indent="-406400" algn="l" rtl="0">
              <a:lnSpc>
                <a:spcPct val="100000"/>
              </a:lnSpc>
              <a:spcBef>
                <a:spcPts val="1500"/>
              </a:spcBef>
              <a:spcAft>
                <a:spcPts val="0"/>
              </a:spcAft>
              <a:buSzPts val="2800"/>
              <a:buChar char="•"/>
            </a:pPr>
            <a:r>
              <a:rPr lang="en-US" sz="2400">
                <a:latin typeface="Arial"/>
                <a:ea typeface="Arial"/>
                <a:cs typeface="Arial"/>
                <a:sym typeface="Arial"/>
              </a:rPr>
              <a:t>Use the following formula in cell K4: </a:t>
            </a:r>
            <a:endParaRPr/>
          </a:p>
        </p:txBody>
      </p:sp>
      <p:pic>
        <p:nvPicPr>
          <p:cNvPr id="650" name="Google Shape;650;p62" descr="equals INDEX left parenthesis a 4 colon A 475, MATCH left parenthesis K 2, D 4 colon D 475, 0 right parenthesis, 1 right parenthesis"/>
          <p:cNvPicPr preferRelativeResize="0"/>
          <p:nvPr/>
        </p:nvPicPr>
        <p:blipFill rotWithShape="1">
          <a:blip r:embed="rId3">
            <a:alphaModFix/>
          </a:blip>
          <a:srcRect/>
          <a:stretch/>
        </p:blipFill>
        <p:spPr>
          <a:xfrm>
            <a:off x="1665089" y="3366759"/>
            <a:ext cx="5507182" cy="311727"/>
          </a:xfrm>
          <a:prstGeom prst="rect">
            <a:avLst/>
          </a:prstGeom>
          <a:noFill/>
          <a:ln>
            <a:noFill/>
          </a:ln>
        </p:spPr>
      </p:pic>
      <p:pic>
        <p:nvPicPr>
          <p:cNvPr id="651" name="Google Shape;651;p62" descr="An Excel sheet has a table titled, Sales transactions, July 14. The table has 10 rows from row 4 to row 13 and 8 columns from A to H. The columns have the following headings from left to right. Customer I D, Region, Payment, Transaction code, Source, Amount, Product, Time of day. The row entries are as follows. Row 4. 10001, east, PayPal, 93816545, web, $20.19, D V D, 22 hours 19 minutes. Row 5. 10002, west, credit, 74083490, web, $17.85, D V D, 13 hours 27 minutes. Row 6. 10003, north, credit, 64942368, web, $23.98, D V D, 14 hours 27 minutes. Row 7. 10004, west, PayPal, 70560957, email, $23.51, book, 15 hours 38 minutes. Row 8. 10005, south, credit, 35208817, web, $15.33, book, 15 hours 21 minutes. Row 9. 10006, west, PayPal, 20978903, email, $17.30, D V D, 13 hours 11 minutes. Row 10. 10007, east, credit, 80103311, web, $177.72, book, 21 hours 59 minutes. Row 11. 10008, west, credit, 14132683, web, $21.76, book, 4 hours 04 minutes. Row 12. 10009, west, PayPal, 40128225, web, $15.92, D V D, 19 hours 35 minutes. Row 13. 10010, south, PayPal, 49073721, web, $23.39, D V D, 13 hours 26 minutes."/>
          <p:cNvPicPr preferRelativeResize="0"/>
          <p:nvPr/>
        </p:nvPicPr>
        <p:blipFill rotWithShape="1">
          <a:blip r:embed="rId4">
            <a:alphaModFix/>
          </a:blip>
          <a:srcRect/>
          <a:stretch/>
        </p:blipFill>
        <p:spPr>
          <a:xfrm>
            <a:off x="1164709" y="3897096"/>
            <a:ext cx="6142182" cy="22669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2.2: Using Range Names for a Database</a:t>
            </a:r>
            <a:endParaRPr/>
          </a:p>
        </p:txBody>
      </p:sp>
      <p:sp>
        <p:nvSpPr>
          <p:cNvPr id="271" name="Google Shape;271;p27"/>
          <p:cNvSpPr txBox="1">
            <a:spLocks noGrp="1"/>
          </p:cNvSpPr>
          <p:nvPr>
            <p:ph type="body" idx="1"/>
          </p:nvPr>
        </p:nvSpPr>
        <p:spPr>
          <a:xfrm>
            <a:off x="457201" y="1600201"/>
            <a:ext cx="3152774" cy="247473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Define the range name for each row of data as the month, and the name for each column of data by the product.</a:t>
            </a:r>
            <a:endParaRPr sz="2400">
              <a:solidFill>
                <a:srgbClr val="000000"/>
              </a:solidFill>
              <a:latin typeface="Arial"/>
              <a:ea typeface="Arial"/>
              <a:cs typeface="Arial"/>
              <a:sym typeface="Arial"/>
            </a:endParaRPr>
          </a:p>
        </p:txBody>
      </p:sp>
      <p:pic>
        <p:nvPicPr>
          <p:cNvPr id="272" name="Google Shape;272;p27" descr="An Excel sheet has a table titled, Sales units. The table has 12 rows from row 4 to row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p:cNvPicPr preferRelativeResize="0"/>
          <p:nvPr/>
        </p:nvPicPr>
        <p:blipFill rotWithShape="1">
          <a:blip r:embed="rId3">
            <a:alphaModFix/>
          </a:blip>
          <a:srcRect/>
          <a:stretch/>
        </p:blipFill>
        <p:spPr>
          <a:xfrm>
            <a:off x="3822797" y="1620855"/>
            <a:ext cx="4864003" cy="2454082"/>
          </a:xfrm>
          <a:prstGeom prst="rect">
            <a:avLst/>
          </a:prstGeom>
          <a:noFill/>
          <a:ln>
            <a:noFill/>
          </a:ln>
        </p:spPr>
      </p:pic>
      <p:sp>
        <p:nvSpPr>
          <p:cNvPr id="273" name="Google Shape;273;p27"/>
          <p:cNvSpPr txBox="1">
            <a:spLocks noGrp="1"/>
          </p:cNvSpPr>
          <p:nvPr>
            <p:ph type="body" idx="2"/>
          </p:nvPr>
        </p:nvSpPr>
        <p:spPr>
          <a:xfrm>
            <a:off x="457200" y="4212851"/>
            <a:ext cx="4143375" cy="4543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solidFill>
                  <a:srgbClr val="000000"/>
                </a:solidFill>
                <a:latin typeface="Arial"/>
                <a:ea typeface="Arial"/>
                <a:cs typeface="Arial"/>
                <a:sym typeface="Arial"/>
              </a:rPr>
              <a:t>Example: The range name for</a:t>
            </a:r>
            <a:endParaRPr sz="2400">
              <a:latin typeface="Arial"/>
              <a:ea typeface="Arial"/>
              <a:cs typeface="Arial"/>
              <a:sym typeface="Arial"/>
            </a:endParaRPr>
          </a:p>
        </p:txBody>
      </p:sp>
      <p:pic>
        <p:nvPicPr>
          <p:cNvPr id="274" name="Google Shape;274;p27" descr="B 4 to F 4 ratio"/>
          <p:cNvPicPr preferRelativeResize="0"/>
          <p:nvPr/>
        </p:nvPicPr>
        <p:blipFill rotWithShape="1">
          <a:blip r:embed="rId4">
            <a:alphaModFix/>
          </a:blip>
          <a:srcRect/>
          <a:stretch/>
        </p:blipFill>
        <p:spPr>
          <a:xfrm>
            <a:off x="4719637" y="4282171"/>
            <a:ext cx="838200" cy="279400"/>
          </a:xfrm>
          <a:prstGeom prst="rect">
            <a:avLst/>
          </a:prstGeom>
          <a:noFill/>
          <a:ln>
            <a:noFill/>
          </a:ln>
        </p:spPr>
      </p:pic>
      <p:sp>
        <p:nvSpPr>
          <p:cNvPr id="275" name="Google Shape;275;p27"/>
          <p:cNvSpPr txBox="1">
            <a:spLocks noGrp="1"/>
          </p:cNvSpPr>
          <p:nvPr>
            <p:ph type="body" idx="3"/>
          </p:nvPr>
        </p:nvSpPr>
        <p:spPr>
          <a:xfrm>
            <a:off x="5676900" y="4232771"/>
            <a:ext cx="3009900" cy="3781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is January; the range</a:t>
            </a:r>
            <a:endParaRPr sz="2400">
              <a:latin typeface="Arial"/>
              <a:ea typeface="Arial"/>
              <a:cs typeface="Arial"/>
              <a:sym typeface="Arial"/>
            </a:endParaRPr>
          </a:p>
        </p:txBody>
      </p:sp>
      <p:sp>
        <p:nvSpPr>
          <p:cNvPr id="276" name="Google Shape;276;p27"/>
          <p:cNvSpPr txBox="1">
            <a:spLocks noGrp="1"/>
          </p:cNvSpPr>
          <p:nvPr>
            <p:ph type="body" idx="4"/>
          </p:nvPr>
        </p:nvSpPr>
        <p:spPr>
          <a:xfrm>
            <a:off x="457200" y="4757368"/>
            <a:ext cx="1346886" cy="4543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name for</a:t>
            </a:r>
            <a:endParaRPr sz="2400">
              <a:latin typeface="Arial"/>
              <a:ea typeface="Arial"/>
              <a:cs typeface="Arial"/>
              <a:sym typeface="Arial"/>
            </a:endParaRPr>
          </a:p>
        </p:txBody>
      </p:sp>
      <p:pic>
        <p:nvPicPr>
          <p:cNvPr id="277" name="Google Shape;277;p27" descr="B 4 to B 15 ratio is product underscore A"/>
          <p:cNvPicPr preferRelativeResize="0"/>
          <p:nvPr/>
        </p:nvPicPr>
        <p:blipFill rotWithShape="1">
          <a:blip r:embed="rId5">
            <a:alphaModFix/>
          </a:blip>
          <a:srcRect/>
          <a:stretch/>
        </p:blipFill>
        <p:spPr>
          <a:xfrm>
            <a:off x="1900366" y="4817746"/>
            <a:ext cx="2959100" cy="342900"/>
          </a:xfrm>
          <a:prstGeom prst="rect">
            <a:avLst/>
          </a:prstGeom>
          <a:noFill/>
          <a:ln>
            <a:noFill/>
          </a:ln>
        </p:spPr>
      </p:pic>
      <p:sp>
        <p:nvSpPr>
          <p:cNvPr id="278" name="Google Shape;278;p27"/>
          <p:cNvSpPr txBox="1">
            <a:spLocks noGrp="1"/>
          </p:cNvSpPr>
          <p:nvPr>
            <p:ph type="body" idx="5"/>
          </p:nvPr>
        </p:nvSpPr>
        <p:spPr>
          <a:xfrm>
            <a:off x="457200" y="5311026"/>
            <a:ext cx="7124700" cy="3781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To find the annual sales of Product A, use the Excel</a:t>
            </a:r>
            <a:endParaRPr/>
          </a:p>
        </p:txBody>
      </p:sp>
      <p:pic>
        <p:nvPicPr>
          <p:cNvPr id="279" name="Google Shape;279;p27" descr="formula = SUM left parenthesis product, A right parenthesis"/>
          <p:cNvPicPr preferRelativeResize="0"/>
          <p:nvPr/>
        </p:nvPicPr>
        <p:blipFill rotWithShape="1">
          <a:blip r:embed="rId6">
            <a:alphaModFix/>
          </a:blip>
          <a:srcRect/>
          <a:stretch/>
        </p:blipFill>
        <p:spPr>
          <a:xfrm>
            <a:off x="457200" y="5836665"/>
            <a:ext cx="3771900" cy="40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Excel Template Design</a:t>
            </a:r>
            <a:endParaRPr>
              <a:latin typeface="Arial"/>
              <a:ea typeface="Arial"/>
              <a:cs typeface="Arial"/>
              <a:sym typeface="Arial"/>
            </a:endParaRPr>
          </a:p>
        </p:txBody>
      </p:sp>
      <p:sp>
        <p:nvSpPr>
          <p:cNvPr id="657" name="Google Shape;657;p63"/>
          <p:cNvSpPr txBox="1">
            <a:spLocks noGrp="1"/>
          </p:cNvSpPr>
          <p:nvPr>
            <p:ph type="body" idx="1"/>
          </p:nvPr>
        </p:nvSpPr>
        <p:spPr>
          <a:xfrm>
            <a:off x="457200" y="1600201"/>
            <a:ext cx="8229600" cy="344728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User-friendly templates for repetitive database queries.</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Characteristics:</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”Clean” </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Well-organized</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Easy to use</a:t>
            </a: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2.16: A Tax Bracket Calculator</a:t>
            </a:r>
            <a:endParaRPr/>
          </a:p>
        </p:txBody>
      </p:sp>
      <p:sp>
        <p:nvSpPr>
          <p:cNvPr id="663" name="Google Shape;663;p64"/>
          <p:cNvSpPr txBox="1">
            <a:spLocks noGrp="1"/>
          </p:cNvSpPr>
          <p:nvPr>
            <p:ph type="body" idx="1"/>
          </p:nvPr>
        </p:nvSpPr>
        <p:spPr>
          <a:xfrm>
            <a:off x="457200" y="1600200"/>
            <a:ext cx="5105400" cy="51990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200">
                <a:latin typeface="Arial"/>
                <a:ea typeface="Arial"/>
                <a:cs typeface="Arial"/>
                <a:sym typeface="Arial"/>
              </a:rPr>
              <a:t>2016 U.S. federal income tax rates</a:t>
            </a:r>
            <a:endParaRPr sz="2200">
              <a:latin typeface="Arial"/>
              <a:ea typeface="Arial"/>
              <a:cs typeface="Arial"/>
              <a:sym typeface="Arial"/>
            </a:endParaRPr>
          </a:p>
        </p:txBody>
      </p:sp>
      <p:graphicFrame>
        <p:nvGraphicFramePr>
          <p:cNvPr id="664" name="Google Shape;664;p64"/>
          <p:cNvGraphicFramePr/>
          <p:nvPr/>
        </p:nvGraphicFramePr>
        <p:xfrm>
          <a:off x="457200" y="2284113"/>
          <a:ext cx="8229600" cy="2562295"/>
        </p:xfrm>
        <a:graphic>
          <a:graphicData uri="http://schemas.openxmlformats.org/drawingml/2006/table">
            <a:tbl>
              <a:tblPr firstRow="1" bandRow="1">
                <a:noFill/>
                <a:tableStyleId>{09241557-F6B0-4738-80CE-BD53F73AD41F}</a:tableStyleId>
              </a:tblPr>
              <a:tblGrid>
                <a:gridCol w="1688375"/>
                <a:gridCol w="2197825"/>
                <a:gridCol w="1704975"/>
                <a:gridCol w="1857375"/>
                <a:gridCol w="781050"/>
              </a:tblGrid>
              <a:tr h="370850">
                <a:tc>
                  <a:txBody>
                    <a:bodyPr/>
                    <a:lstStyle/>
                    <a:p>
                      <a:pPr marL="0" marR="0" lvl="0" indent="0" algn="l" rtl="0">
                        <a:lnSpc>
                          <a:spcPct val="100000"/>
                        </a:lnSpc>
                        <a:spcBef>
                          <a:spcPts val="0"/>
                        </a:spcBef>
                        <a:spcAft>
                          <a:spcPts val="0"/>
                        </a:spcAft>
                        <a:buNone/>
                      </a:pPr>
                      <a:r>
                        <a:rPr lang="en-US" sz="1200" b="1" u="none" strike="noStrike" cap="none"/>
                        <a:t>1. Single</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2. Married filing jointly or qualifying window/windower</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3. Married filing separately</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4. Head of household</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Tax rate</a:t>
                      </a:r>
                      <a:endParaRPr sz="1200" b="1" u="none" strike="noStrike" cap="none"/>
                    </a:p>
                  </a:txBody>
                  <a:tcPr marL="91450" marR="91450" marT="45725" marB="45725"/>
                </a:tc>
              </a:tr>
              <a:tr h="261300">
                <a:tc>
                  <a:txBody>
                    <a:bodyPr/>
                    <a:lstStyle/>
                    <a:p>
                      <a:pPr marL="0" marR="0" lvl="0" indent="0" algn="l" rtl="0">
                        <a:lnSpc>
                          <a:spcPct val="100000"/>
                        </a:lnSpc>
                        <a:spcBef>
                          <a:spcPts val="0"/>
                        </a:spcBef>
                        <a:spcAft>
                          <a:spcPts val="0"/>
                        </a:spcAft>
                        <a:buNone/>
                      </a:pPr>
                      <a:r>
                        <a:rPr lang="en-US" sz="1200" u="none" strike="noStrike" cap="none"/>
                        <a:t>Up to $9,275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Up to 18,550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Up to $9,275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Up to $13,250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10%</a:t>
                      </a:r>
                      <a:endParaRPr sz="1200" u="none" strike="noStrike" cap="none"/>
                    </a:p>
                  </a:txBody>
                  <a:tcPr marL="91450" marR="91450" marT="45725" marB="45725"/>
                </a:tc>
              </a:tr>
              <a:tr h="276225">
                <a:tc>
                  <a:txBody>
                    <a:bodyPr/>
                    <a:lstStyle/>
                    <a:p>
                      <a:pPr marL="0" marR="0" lvl="0" indent="0" algn="l" rtl="0">
                        <a:lnSpc>
                          <a:spcPct val="100000"/>
                        </a:lnSpc>
                        <a:spcBef>
                          <a:spcPts val="0"/>
                        </a:spcBef>
                        <a:spcAft>
                          <a:spcPts val="0"/>
                        </a:spcAft>
                        <a:buNone/>
                      </a:pPr>
                      <a:r>
                        <a:rPr lang="en-US" sz="1200" u="none" strike="noStrike" cap="none"/>
                        <a:t>$9,276 to $37,650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$18,551 to $75,300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$9,276 to $37,650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$13,251 to $50,400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15%</a:t>
                      </a:r>
                      <a:endParaRPr sz="1200" u="none" strike="noStrike" cap="none"/>
                    </a:p>
                  </a:txBody>
                  <a:tcPr marL="91450" marR="91450" marT="45725" marB="45725"/>
                </a:tc>
              </a:tr>
              <a:tr h="257175">
                <a:tc>
                  <a:txBody>
                    <a:bodyPr/>
                    <a:lstStyle/>
                    <a:p>
                      <a:pPr marL="0" marR="0" lvl="0" indent="0" algn="l" rtl="0">
                        <a:lnSpc>
                          <a:spcPct val="100000"/>
                        </a:lnSpc>
                        <a:spcBef>
                          <a:spcPts val="0"/>
                        </a:spcBef>
                        <a:spcAft>
                          <a:spcPts val="0"/>
                        </a:spcAft>
                        <a:buNone/>
                      </a:pPr>
                      <a:r>
                        <a:rPr lang="en-US" sz="1200" u="none" strike="noStrike" cap="none"/>
                        <a:t>$37,651 to $91,150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$75,301 to $151,900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$37,651 to $75,950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$50,401 to $130,150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25%</a:t>
                      </a:r>
                      <a:endParaRPr sz="1200" u="none" strike="noStrike" cap="none"/>
                    </a:p>
                  </a:txBody>
                  <a:tcPr marL="91450" marR="91450" marT="45725" marB="45725"/>
                </a:tc>
              </a:tr>
              <a:tr h="264800">
                <a:tc>
                  <a:txBody>
                    <a:bodyPr/>
                    <a:lstStyle/>
                    <a:p>
                      <a:pPr marL="0" marR="0" lvl="0" indent="0" algn="l" rtl="0">
                        <a:lnSpc>
                          <a:spcPct val="100000"/>
                        </a:lnSpc>
                        <a:spcBef>
                          <a:spcPts val="0"/>
                        </a:spcBef>
                        <a:spcAft>
                          <a:spcPts val="0"/>
                        </a:spcAft>
                        <a:buNone/>
                      </a:pPr>
                      <a:r>
                        <a:rPr lang="en-US" sz="1200" u="none" strike="noStrike" cap="none"/>
                        <a:t>$91,151 to $190,150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$151,901 to $231,450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$75,951 to $115,725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$130,151 to $210,800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28%</a:t>
                      </a:r>
                      <a:endParaRPr sz="1200" u="none" strike="noStrike" cap="none"/>
                    </a:p>
                  </a:txBody>
                  <a:tcPr marL="91450" marR="91450" marT="45725" marB="45725"/>
                </a:tc>
              </a:tr>
              <a:tr h="266700">
                <a:tc>
                  <a:txBody>
                    <a:bodyPr/>
                    <a:lstStyle/>
                    <a:p>
                      <a:pPr marL="0" marR="0" lvl="0" indent="0" algn="l" rtl="0">
                        <a:lnSpc>
                          <a:spcPct val="100000"/>
                        </a:lnSpc>
                        <a:spcBef>
                          <a:spcPts val="0"/>
                        </a:spcBef>
                        <a:spcAft>
                          <a:spcPts val="0"/>
                        </a:spcAft>
                        <a:buNone/>
                      </a:pPr>
                      <a:r>
                        <a:rPr lang="en-US" sz="1200" u="none" strike="noStrike" cap="none"/>
                        <a:t>$190,151 to $413,350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$231,451 to $413,350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$115,726 to $206,675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$210,801 to $413,350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33%</a:t>
                      </a:r>
                      <a:endParaRPr sz="1200" u="none" strike="noStrike" cap="none"/>
                    </a:p>
                  </a:txBody>
                  <a:tcPr marL="91450" marR="91450" marT="45725" marB="45725"/>
                </a:tc>
              </a:tr>
              <a:tr h="2667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$413,351 to $415,050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$413,351 to $466,950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$206,676 to $233,475</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$413,351 to $441,000</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35%</a:t>
                      </a:r>
                      <a:endParaRPr sz="1200" u="none" strike="noStrike" cap="none"/>
                    </a:p>
                  </a:txBody>
                  <a:tcPr marL="91450" marR="91450" marT="45725" marB="45725"/>
                </a:tc>
              </a:tr>
              <a:tr h="2286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$415,051 or more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$466,951 or more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$233,476 or more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$441,001 or more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39.60%</a:t>
                      </a:r>
                      <a:endParaRPr sz="1200" u="none" strike="noStrike" cap="none"/>
                    </a:p>
                  </a:txBody>
                  <a:tcPr marL="91450" marR="91450" marT="45725" marB="45725"/>
                </a:tc>
              </a:tr>
            </a:tbl>
          </a:graphicData>
        </a:graphic>
      </p:graphicFrame>
      <p:sp>
        <p:nvSpPr>
          <p:cNvPr id="665" name="Google Shape;665;p64"/>
          <p:cNvSpPr txBox="1">
            <a:spLocks noGrp="1"/>
          </p:cNvSpPr>
          <p:nvPr>
            <p:ph type="body" idx="2"/>
          </p:nvPr>
        </p:nvSpPr>
        <p:spPr>
          <a:xfrm>
            <a:off x="457200" y="5005868"/>
            <a:ext cx="8229600" cy="122348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200">
                <a:latin typeface="Arial"/>
                <a:ea typeface="Arial"/>
                <a:cs typeface="Arial"/>
                <a:sym typeface="Arial"/>
              </a:rPr>
              <a:t>Create a template that allows an individual to enter their filing status and taxable income and then returns the corresponding tax bracket.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5"/>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Example 2.16 Continued: Using IF and V</a:t>
            </a:r>
            <a:r>
              <a:rPr lang="en-US" sz="100">
                <a:latin typeface="Arial"/>
                <a:ea typeface="Arial"/>
                <a:cs typeface="Arial"/>
                <a:sym typeface="Arial"/>
              </a:rPr>
              <a:t> </a:t>
            </a:r>
            <a:r>
              <a:rPr lang="en-US">
                <a:latin typeface="Arial"/>
                <a:ea typeface="Arial"/>
                <a:cs typeface="Arial"/>
                <a:sym typeface="Arial"/>
              </a:rPr>
              <a:t>LOOK</a:t>
            </a:r>
            <a:r>
              <a:rPr lang="en-US" sz="100">
                <a:latin typeface="Arial"/>
                <a:ea typeface="Arial"/>
                <a:cs typeface="Arial"/>
                <a:sym typeface="Arial"/>
              </a:rPr>
              <a:t> </a:t>
            </a:r>
            <a:r>
              <a:rPr lang="en-US">
                <a:latin typeface="Arial"/>
                <a:ea typeface="Arial"/>
                <a:cs typeface="Arial"/>
                <a:sym typeface="Arial"/>
              </a:rPr>
              <a:t>UP</a:t>
            </a:r>
            <a:endParaRPr>
              <a:latin typeface="Arial"/>
              <a:ea typeface="Arial"/>
              <a:cs typeface="Arial"/>
              <a:sym typeface="Arial"/>
            </a:endParaRPr>
          </a:p>
        </p:txBody>
      </p:sp>
      <p:pic>
        <p:nvPicPr>
          <p:cNvPr id="671" name="Google Shape;671;p65" descr="An Excel sheet titled, 2016 Tax Brackets, has a column filing status with four entries as follows. 1. Single. 2. Married filing jointly or qualifying widow or widower. 3. Married filing separately. 4. Head of household.  The formula entered in cell B12 is = if left parenthesis B9 = 1, V lookup left parenthesis B 10, lookup mark factorial of $A $2 colon $E $8, 5 right parenthesis, if left parenthesis B9 = 2, V lookup left parenthesis B 10, lookup mark factorial of $B $2 colon $E $8, 4 right parenthesis, if left parenthesis B9 = 3, V lookup left parenthesis B 10, lookup mark factorial of $C $2 colon $E $8, 3 right parenthesis, V lookup left parenthesis B 10, lookup mark factorial of $D $2 colon $E $8, 2, right parenthesis, right parenthesis, right parenthesis, right parenthesis. The entries in various cells below the column filing status are as follows. A 9, enter filing status left parenthesis 1 through 4 right parenthesis, B 9, 3, A 10, enter taxable income, B 10, $85,000, A 12, Federal tax bracket, B 12, 28.0%."/>
          <p:cNvPicPr preferRelativeResize="0"/>
          <p:nvPr/>
        </p:nvPicPr>
        <p:blipFill rotWithShape="1">
          <a:blip r:embed="rId3">
            <a:alphaModFix/>
          </a:blip>
          <a:srcRect/>
          <a:stretch/>
        </p:blipFill>
        <p:spPr>
          <a:xfrm>
            <a:off x="1872023" y="1724135"/>
            <a:ext cx="4806268" cy="2478705"/>
          </a:xfrm>
          <a:prstGeom prst="rect">
            <a:avLst/>
          </a:prstGeom>
          <a:noFill/>
          <a:ln>
            <a:noFill/>
          </a:ln>
        </p:spPr>
      </p:pic>
      <p:pic>
        <p:nvPicPr>
          <p:cNvPr id="672" name="Google Shape;672;p65" descr="An Excel sheet has a table titled, Lookup Table. The table has 6 rows from row 2 to row 8 and 5 columns from A to E. The row entries are as follows. Row 2. 0, 0, 0, 0, 10%. Row 3. $9,275.00, $18,550.00, $9,275.00, $13,250.00, 15%. Row 4. $37,650.00, $75,300.00, $37,650.00, $50,400.00, 25%. Row 5. $91,150.00, $151,900.00, $75,950.00, $130,150.00, 28%. Row 6. $190,150.00, $231,450.00, $115,725.00, $210,800.00, 33%. Row 7. $413,350.00, $413,350.00, $206,675.00, $413,350.00, 35%. Row 8. $415,050.00, $466,950.00, $233,475.00, $441,000.00, 39.6%."/>
          <p:cNvPicPr preferRelativeResize="0"/>
          <p:nvPr/>
        </p:nvPicPr>
        <p:blipFill rotWithShape="1">
          <a:blip r:embed="rId4">
            <a:alphaModFix/>
          </a:blip>
          <a:srcRect/>
          <a:stretch/>
        </p:blipFill>
        <p:spPr>
          <a:xfrm>
            <a:off x="1872024" y="4541188"/>
            <a:ext cx="4806268" cy="1597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2.16 Continued: Using CHOOSE</a:t>
            </a:r>
            <a:endParaRPr>
              <a:latin typeface="Arial"/>
              <a:ea typeface="Arial"/>
              <a:cs typeface="Arial"/>
              <a:sym typeface="Arial"/>
            </a:endParaRPr>
          </a:p>
        </p:txBody>
      </p:sp>
      <p:pic>
        <p:nvPicPr>
          <p:cNvPr id="678" name="Google Shape;678;p66" descr=" =  CHOOSE left parenthesis $B $9, V LOOKUP left parenthesis $B $10 and LOOKUP factorial $a $2 colon $E $8 and 5 right parenthesis V LOOKUP left parenthesis $B $10, LOOKUP  factorial $B $2 colon $E $8, 4 right parenthesis, V LOOKUP of $B $10 and, LOOKUP factorial $C $2 colon $E $8 and 3, V LOOKUP left parenthesis $B $10, LOOKUP factorial $D $2 colon $E $8, 2 right parenthesis right parenthesis"/>
          <p:cNvPicPr preferRelativeResize="0"/>
          <p:nvPr/>
        </p:nvPicPr>
        <p:blipFill rotWithShape="1">
          <a:blip r:embed="rId3">
            <a:alphaModFix/>
          </a:blip>
          <a:srcRect/>
          <a:stretch/>
        </p:blipFill>
        <p:spPr>
          <a:xfrm>
            <a:off x="457200" y="1761566"/>
            <a:ext cx="8151091" cy="16394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Data Validation Tools</a:t>
            </a:r>
            <a:endParaRPr>
              <a:latin typeface="Arial"/>
              <a:ea typeface="Arial"/>
              <a:cs typeface="Arial"/>
              <a:sym typeface="Arial"/>
            </a:endParaRPr>
          </a:p>
        </p:txBody>
      </p:sp>
      <p:sp>
        <p:nvSpPr>
          <p:cNvPr id="684" name="Google Shape;684;p67"/>
          <p:cNvSpPr txBox="1">
            <a:spLocks noGrp="1"/>
          </p:cNvSpPr>
          <p:nvPr>
            <p:ph type="body" idx="1"/>
          </p:nvPr>
        </p:nvSpPr>
        <p:spPr>
          <a:xfrm>
            <a:off x="457200" y="1600201"/>
            <a:ext cx="8229600" cy="244754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Select the cell range for which data validation will be applied, and then choose Data Validation from the Data Tools group on the Data tab in Excel 2016, or select Validation from the Data menu on the a Mac.</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2.17: Applying Data Validation</a:t>
            </a:r>
            <a:endParaRPr>
              <a:latin typeface="Arial"/>
              <a:ea typeface="Arial"/>
              <a:cs typeface="Arial"/>
              <a:sym typeface="Arial"/>
            </a:endParaRPr>
          </a:p>
        </p:txBody>
      </p:sp>
      <p:sp>
        <p:nvSpPr>
          <p:cNvPr id="690" name="Google Shape;690;p68"/>
          <p:cNvSpPr txBox="1">
            <a:spLocks noGrp="1"/>
          </p:cNvSpPr>
          <p:nvPr>
            <p:ph type="body" idx="1"/>
          </p:nvPr>
        </p:nvSpPr>
        <p:spPr>
          <a:xfrm>
            <a:off x="457200" y="1600200"/>
            <a:ext cx="8229600" cy="197918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a:latin typeface="Arial"/>
                <a:ea typeface="Arial"/>
                <a:cs typeface="Arial"/>
                <a:sym typeface="Arial"/>
              </a:rPr>
              <a:t>For the Tax Bracket template, choose cell B9 (filing status). In the Data Validation dialog, specify that the value must be a whole number between 1 and 4. You may customize the Error Alert and Input Message to prompt the user.</a:t>
            </a:r>
            <a:endParaRPr>
              <a:latin typeface="Arial"/>
              <a:ea typeface="Arial"/>
              <a:cs typeface="Arial"/>
              <a:sym typeface="Arial"/>
            </a:endParaRPr>
          </a:p>
        </p:txBody>
      </p:sp>
      <p:pic>
        <p:nvPicPr>
          <p:cNvPr id="691" name="Google Shape;691;p68" descr="An Excel sheet titled, 2016 Tax Brackets, has a column filing status with four entries as follows. 1. Single. 2. Married filing jointly or qualifying widow or widower. 3. Married filing separately. 4. Head of household. The entries in various cells below the column filing status are as follows. A 9, Enter filing status left parenthesis 1 through 4 right parenthesis, B 9, 3, A 10, enter taxable income, B 10, $85,000, A 12, Federal tax bracket, B 12, 28.0%. A dialog box titled, Data Validation, has three tabs as follows. Settings, Input message, and Error alert with Settings tab selected. Below the Settings tab, Validation criteria has four fields as follows. Allow, whole number with a drop down menu. Data, between with a drop down menu. Minimum with a button to select a value from the sheet, 1. Maximum with a button to select a value from the sheet, 4. A check box ignore blank left to the field whole number is unchecked. Another check box, Apply these changes to all other cells with the same settings is also unchecked. Clear all, O K, and Cancel buttons are at the bottom of the dialog box."/>
          <p:cNvPicPr preferRelativeResize="0"/>
          <p:nvPr/>
        </p:nvPicPr>
        <p:blipFill rotWithShape="1">
          <a:blip r:embed="rId3">
            <a:alphaModFix/>
          </a:blip>
          <a:srcRect/>
          <a:stretch/>
        </p:blipFill>
        <p:spPr>
          <a:xfrm>
            <a:off x="1924522" y="3866936"/>
            <a:ext cx="5294955" cy="23477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ISNUMBER Function</a:t>
            </a:r>
            <a:endParaRPr>
              <a:latin typeface="Arial"/>
              <a:ea typeface="Arial"/>
              <a:cs typeface="Arial"/>
              <a:sym typeface="Arial"/>
            </a:endParaRPr>
          </a:p>
        </p:txBody>
      </p:sp>
      <p:sp>
        <p:nvSpPr>
          <p:cNvPr id="697" name="Google Shape;697;p69"/>
          <p:cNvSpPr txBox="1">
            <a:spLocks noGrp="1"/>
          </p:cNvSpPr>
          <p:nvPr>
            <p:ph type="body" idx="1"/>
          </p:nvPr>
        </p:nvSpPr>
        <p:spPr>
          <a:xfrm>
            <a:off x="457200" y="1600201"/>
            <a:ext cx="8229600" cy="121615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This function returns TRUE if the cell or range contains a number; otherwise, it returns FALSE.</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2.18: Using the ISNUMBER Function for Data Validation</a:t>
            </a:r>
            <a:endParaRPr/>
          </a:p>
        </p:txBody>
      </p:sp>
      <p:sp>
        <p:nvSpPr>
          <p:cNvPr id="703" name="Google Shape;703;p70"/>
          <p:cNvSpPr txBox="1">
            <a:spLocks noGrp="1"/>
          </p:cNvSpPr>
          <p:nvPr>
            <p:ph type="body" idx="1"/>
          </p:nvPr>
        </p:nvSpPr>
        <p:spPr>
          <a:xfrm>
            <a:off x="457200" y="1600201"/>
            <a:ext cx="8229600" cy="138112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sz="2400">
                <a:solidFill>
                  <a:srgbClr val="000000"/>
                </a:solidFill>
                <a:latin typeface="Arial"/>
                <a:ea typeface="Arial"/>
                <a:cs typeface="Arial"/>
                <a:sym typeface="Arial"/>
              </a:rPr>
              <a:t>In the Tax template, use ISNUMBER to ensure that the taxable income in cell B10 is numeric. In the Data Validation dialog, choose Custom, and in the Formula</a:t>
            </a:r>
            <a:endParaRPr>
              <a:latin typeface="Arial"/>
              <a:ea typeface="Arial"/>
              <a:cs typeface="Arial"/>
              <a:sym typeface="Arial"/>
            </a:endParaRPr>
          </a:p>
        </p:txBody>
      </p:sp>
      <p:sp>
        <p:nvSpPr>
          <p:cNvPr id="704" name="Google Shape;704;p70"/>
          <p:cNvSpPr txBox="1">
            <a:spLocks noGrp="1"/>
          </p:cNvSpPr>
          <p:nvPr>
            <p:ph type="body" idx="2"/>
          </p:nvPr>
        </p:nvSpPr>
        <p:spPr>
          <a:xfrm>
            <a:off x="666750" y="3065896"/>
            <a:ext cx="1981200" cy="42495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box, enter the</a:t>
            </a:r>
            <a:endParaRPr/>
          </a:p>
        </p:txBody>
      </p:sp>
      <p:pic>
        <p:nvPicPr>
          <p:cNvPr id="705" name="Google Shape;705;p70" descr="formula = IS NUMBER left parenthesis B 10 right parenthesis"/>
          <p:cNvPicPr preferRelativeResize="0"/>
          <p:nvPr/>
        </p:nvPicPr>
        <p:blipFill rotWithShape="1">
          <a:blip r:embed="rId3">
            <a:alphaModFix/>
          </a:blip>
          <a:srcRect/>
          <a:stretch/>
        </p:blipFill>
        <p:spPr>
          <a:xfrm>
            <a:off x="2768600" y="3104148"/>
            <a:ext cx="3759200" cy="342900"/>
          </a:xfrm>
          <a:prstGeom prst="rect">
            <a:avLst/>
          </a:prstGeom>
          <a:noFill/>
          <a:ln>
            <a:noFill/>
          </a:ln>
        </p:spPr>
      </p:pic>
      <p:sp>
        <p:nvSpPr>
          <p:cNvPr id="706" name="Google Shape;706;p70"/>
          <p:cNvSpPr txBox="1">
            <a:spLocks noGrp="1"/>
          </p:cNvSpPr>
          <p:nvPr>
            <p:ph type="body" idx="3"/>
          </p:nvPr>
        </p:nvSpPr>
        <p:spPr>
          <a:xfrm>
            <a:off x="6772275" y="3057924"/>
            <a:ext cx="1914525" cy="4353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An error alert</a:t>
            </a:r>
            <a:endParaRPr/>
          </a:p>
        </p:txBody>
      </p:sp>
      <p:sp>
        <p:nvSpPr>
          <p:cNvPr id="707" name="Google Shape;707;p70"/>
          <p:cNvSpPr txBox="1">
            <a:spLocks noGrp="1"/>
          </p:cNvSpPr>
          <p:nvPr>
            <p:ph type="body" idx="4"/>
          </p:nvPr>
        </p:nvSpPr>
        <p:spPr>
          <a:xfrm>
            <a:off x="666750" y="3568853"/>
            <a:ext cx="6448425" cy="4226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400">
                <a:latin typeface="Arial"/>
                <a:ea typeface="Arial"/>
                <a:cs typeface="Arial"/>
                <a:sym typeface="Arial"/>
              </a:rPr>
              <a:t>message will pop up if an invalid entry is made.</a:t>
            </a:r>
            <a:endParaRPr/>
          </a:p>
        </p:txBody>
      </p:sp>
      <p:pic>
        <p:nvPicPr>
          <p:cNvPr id="708" name="Google Shape;708;p70" descr="A dialog box titled, Data Validation, has three tabs as follows. Settings, Input message, and Error alert with Settings tab selected. Below the Settings tab, Validation criteria has four fields as follows. Allow, whole number with a drop down menu. Data, between with a drop down menu. Formula, = Is number left parenthesis B10 right parenthesis with a button to select a value from the sheet. A check box, Ignore blank left to the field whole number, is checked. Another check box, Apply these changes to all other cells with the same settings, is unchecked. Clear All, O K, and Cancel buttons are at the bottom of the dialog box. O K button is selected."/>
          <p:cNvPicPr preferRelativeResize="0"/>
          <p:nvPr/>
        </p:nvPicPr>
        <p:blipFill rotWithShape="1">
          <a:blip r:embed="rId4">
            <a:alphaModFix/>
          </a:blip>
          <a:srcRect/>
          <a:stretch/>
        </p:blipFill>
        <p:spPr>
          <a:xfrm>
            <a:off x="2895810" y="4129567"/>
            <a:ext cx="2544198" cy="214619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1"/>
          <p:cNvSpPr txBox="1">
            <a:spLocks noGrp="1"/>
          </p:cNvSpPr>
          <p:nvPr>
            <p:ph type="title"/>
          </p:nvPr>
        </p:nvSpPr>
        <p:spPr>
          <a:xfrm>
            <a:off x="457200" y="232305"/>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Form Controls </a:t>
            </a:r>
            <a:r>
              <a:rPr lang="en-US" sz="2000" b="0">
                <a:latin typeface="Arial"/>
                <a:ea typeface="Arial"/>
                <a:cs typeface="Arial"/>
                <a:sym typeface="Arial"/>
              </a:rPr>
              <a:t>(1 of 2)</a:t>
            </a:r>
            <a:endParaRPr>
              <a:latin typeface="Arial"/>
              <a:ea typeface="Arial"/>
              <a:cs typeface="Arial"/>
              <a:sym typeface="Arial"/>
            </a:endParaRPr>
          </a:p>
        </p:txBody>
      </p:sp>
      <p:sp>
        <p:nvSpPr>
          <p:cNvPr id="714" name="Google Shape;714;p71"/>
          <p:cNvSpPr txBox="1">
            <a:spLocks noGrp="1"/>
          </p:cNvSpPr>
          <p:nvPr>
            <p:ph type="body" idx="1"/>
          </p:nvPr>
        </p:nvSpPr>
        <p:spPr>
          <a:xfrm>
            <a:off x="457200" y="1600201"/>
            <a:ext cx="8229600" cy="433730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latin typeface="Arial"/>
                <a:ea typeface="Arial"/>
                <a:cs typeface="Arial"/>
                <a:sym typeface="Arial"/>
              </a:rPr>
              <a:t>Buttons, boxes, and other mechanisms for inputting or changing data on spreadsheets easily that can be used to design user-friendly spreadsheets.</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Spin button-a button used to increase or decrease a numerical value</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Scroll bar-a slider used to change a numerical value</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Check box-a box used to select or deselect a scenario</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Option button-a radio button used to select an option</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List box-a box that provides a list of options</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Combo box-a box that provides an expandable list of options</a:t>
            </a:r>
            <a:endParaRPr/>
          </a:p>
          <a:p>
            <a:pPr marL="740664" lvl="1" indent="-283464" algn="l" rtl="0">
              <a:lnSpc>
                <a:spcPct val="100000"/>
              </a:lnSpc>
              <a:spcBef>
                <a:spcPts val="600"/>
              </a:spcBef>
              <a:spcAft>
                <a:spcPts val="0"/>
              </a:spcAft>
              <a:buSzPts val="2000"/>
              <a:buChar char="–"/>
            </a:pPr>
            <a:r>
              <a:rPr lang="en-US" sz="2000">
                <a:latin typeface="Arial"/>
                <a:ea typeface="Arial"/>
                <a:cs typeface="Arial"/>
                <a:sym typeface="Arial"/>
              </a:rPr>
              <a:t>Group box-a box that can hold a group of controls</a:t>
            </a:r>
            <a:endParaRPr sz="20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2"/>
          <p:cNvSpPr txBox="1">
            <a:spLocks noGrp="1"/>
          </p:cNvSpPr>
          <p:nvPr>
            <p:ph type="title"/>
          </p:nvPr>
        </p:nvSpPr>
        <p:spPr>
          <a:xfrm>
            <a:off x="457200" y="232305"/>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Form Controls </a:t>
            </a:r>
            <a:r>
              <a:rPr lang="en-US" sz="2000" b="0">
                <a:latin typeface="Arial"/>
                <a:ea typeface="Arial"/>
                <a:cs typeface="Arial"/>
                <a:sym typeface="Arial"/>
              </a:rPr>
              <a:t>(2 of 2)</a:t>
            </a:r>
            <a:endParaRPr>
              <a:latin typeface="Arial"/>
              <a:ea typeface="Arial"/>
              <a:cs typeface="Arial"/>
              <a:sym typeface="Arial"/>
            </a:endParaRPr>
          </a:p>
        </p:txBody>
      </p:sp>
      <p:sp>
        <p:nvSpPr>
          <p:cNvPr id="720" name="Google Shape;720;p72"/>
          <p:cNvSpPr txBox="1">
            <a:spLocks noGrp="1"/>
          </p:cNvSpPr>
          <p:nvPr>
            <p:ph type="body" idx="1"/>
          </p:nvPr>
        </p:nvSpPr>
        <p:spPr>
          <a:xfrm>
            <a:off x="457200" y="1600201"/>
            <a:ext cx="8229600" cy="75285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Activate the Developer tab on the Excel Ribbon.  </a:t>
            </a:r>
            <a:endParaRPr/>
          </a:p>
        </p:txBody>
      </p:sp>
      <p:pic>
        <p:nvPicPr>
          <p:cNvPr id="721" name="Google Shape;721;p72" descr="A set of 2 ribbons, one for Windows and the other for Mac with the Developer tab selected. The Windows ribbon has 3 sections, Code, Add Ins, and Controls. Section Code has the options, Visual Basic, Macros, Record Macro, Use Relative References, and Macro Security. Section Add Ins has the options, Add Ins, Excel Add Ins, and COM Add Ins. Section Controls has the options, Insert, Design Mode which is grayed out, Properties, View Code, and Run Dialog. The Mac ribbon has the following options with icons from left to right. Visual Basic, Macros, Record Macro, Add Ins, Button, Group Box, Combo Box, Label, Check Box, Scroll Bar, List Box, Option Button, and Spinner."/>
          <p:cNvPicPr preferRelativeResize="0"/>
          <p:nvPr/>
        </p:nvPicPr>
        <p:blipFill rotWithShape="1">
          <a:blip r:embed="rId3">
            <a:alphaModFix/>
          </a:blip>
          <a:srcRect/>
          <a:stretch/>
        </p:blipFill>
        <p:spPr>
          <a:xfrm>
            <a:off x="1449723" y="2623673"/>
            <a:ext cx="6244554" cy="279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Data Queries: Tables</a:t>
            </a:r>
            <a:endParaRPr>
              <a:latin typeface="Arial"/>
              <a:ea typeface="Arial"/>
              <a:cs typeface="Arial"/>
              <a:sym typeface="Arial"/>
            </a:endParaRPr>
          </a:p>
        </p:txBody>
      </p:sp>
      <p:sp>
        <p:nvSpPr>
          <p:cNvPr id="285" name="Google Shape;285;p28"/>
          <p:cNvSpPr txBox="1">
            <a:spLocks noGrp="1"/>
          </p:cNvSpPr>
          <p:nvPr>
            <p:ph type="body" idx="1"/>
          </p:nvPr>
        </p:nvSpPr>
        <p:spPr>
          <a:xfrm>
            <a:off x="457200" y="1617133"/>
            <a:ext cx="8229600" cy="397684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An </a:t>
            </a:r>
            <a:r>
              <a:rPr lang="en-US" sz="2600" b="1">
                <a:latin typeface="Arial"/>
                <a:ea typeface="Arial"/>
                <a:cs typeface="Arial"/>
                <a:sym typeface="Arial"/>
              </a:rPr>
              <a:t>Excel table </a:t>
            </a:r>
            <a:r>
              <a:rPr lang="en-US" sz="2600">
                <a:latin typeface="Arial"/>
                <a:ea typeface="Arial"/>
                <a:cs typeface="Arial"/>
                <a:sym typeface="Arial"/>
              </a:rPr>
              <a:t>allows you to use table references to perform basic calculations. Select the data range including headers. Next, click Table from the Tables group on the Insert tab and make sure that the box for My Table Has Headers is checked.</a:t>
            </a:r>
            <a:endParaRPr/>
          </a:p>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The table name (default: Table1),can be found (and changed) in the Properties group of the Table Tools Design tab in Windows or in the Table tab on a Mac.</a:t>
            </a:r>
            <a:endParaRPr sz="26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2.19: Using Form Controls in the Tax Bracket Template</a:t>
            </a:r>
            <a:endParaRPr>
              <a:latin typeface="Arial"/>
              <a:ea typeface="Arial"/>
              <a:cs typeface="Arial"/>
              <a:sym typeface="Arial"/>
            </a:endParaRPr>
          </a:p>
        </p:txBody>
      </p:sp>
      <p:sp>
        <p:nvSpPr>
          <p:cNvPr id="727" name="Google Shape;727;p73"/>
          <p:cNvSpPr txBox="1">
            <a:spLocks noGrp="1"/>
          </p:cNvSpPr>
          <p:nvPr>
            <p:ph type="body" idx="1"/>
          </p:nvPr>
        </p:nvSpPr>
        <p:spPr>
          <a:xfrm>
            <a:off x="457200" y="1600200"/>
            <a:ext cx="8229600" cy="16510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Insert the form control (spin button for filing status, and scroll bar for taxable income).</a:t>
            </a:r>
            <a:endParaRPr/>
          </a:p>
          <a:p>
            <a:pPr marL="256032" lvl="0" indent="-256032" algn="l" rtl="0">
              <a:lnSpc>
                <a:spcPct val="100000"/>
              </a:lnSpc>
              <a:spcBef>
                <a:spcPts val="1500"/>
              </a:spcBef>
              <a:spcAft>
                <a:spcPts val="0"/>
              </a:spcAft>
              <a:buSzPts val="2600"/>
              <a:buChar char="•"/>
            </a:pPr>
            <a:r>
              <a:rPr lang="en-US" sz="2600">
                <a:latin typeface="Arial"/>
                <a:ea typeface="Arial"/>
                <a:cs typeface="Arial"/>
                <a:sym typeface="Arial"/>
              </a:rPr>
              <a:t>Right click and complete the Format Control dialog.</a:t>
            </a:r>
            <a:endParaRPr sz="2600">
              <a:latin typeface="Arial"/>
              <a:ea typeface="Arial"/>
              <a:cs typeface="Arial"/>
              <a:sym typeface="Arial"/>
            </a:endParaRPr>
          </a:p>
        </p:txBody>
      </p:sp>
      <p:pic>
        <p:nvPicPr>
          <p:cNvPr id="728" name="Google Shape;728;p73" descr="An Excel sheet titled, 2016 Tax Brackets, has a column filing status with four entries as follows. 1. Single. 2. Married filing jointly or qualifying widow or widower. 3. Married filing separately. 4. Head of household. The entries in various cells below the column filing status are as follows. A 9, Enter filing status left parenthesis 1 through 4 right parenthesis, B 9, 2, A 10, enter taxable income, B 10, $145,100, A 12, Federal tax bracket, B 12, 25.0%. A button with an up arrow and a button with a down arrow is given in column C to change the value of Filing Status. A left button and a right button is given in column D to change the value of taxable income. The value shown in cell D 9 is 1451."/>
          <p:cNvPicPr preferRelativeResize="0"/>
          <p:nvPr/>
        </p:nvPicPr>
        <p:blipFill rotWithShape="1">
          <a:blip r:embed="rId3">
            <a:alphaModFix/>
          </a:blip>
          <a:srcRect/>
          <a:stretch/>
        </p:blipFill>
        <p:spPr>
          <a:xfrm>
            <a:off x="623454" y="3657620"/>
            <a:ext cx="7897091" cy="23774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4"/>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Format Control Dialog for Spin Button</a:t>
            </a:r>
            <a:endParaRPr>
              <a:latin typeface="Arial"/>
              <a:ea typeface="Arial"/>
              <a:cs typeface="Arial"/>
              <a:sym typeface="Arial"/>
            </a:endParaRPr>
          </a:p>
        </p:txBody>
      </p:sp>
      <p:pic>
        <p:nvPicPr>
          <p:cNvPr id="734" name="Google Shape;734;p74" descr="A dialog box titled, Format Control, has 5 tabs with the fifth tab, Control, selected. Control tab has six fields with their corresponding values as follows. Current value, 1. Minimum value, 1. Maximum value, 4. Incremental change, 1. Page range, blank, and it is grayed out. Cell link, $B $9. A check box, 3 D shading, is selected. O K and Cancel buttons are at the bottom of the dialog box. O K is selected."/>
          <p:cNvPicPr preferRelativeResize="0"/>
          <p:nvPr/>
        </p:nvPicPr>
        <p:blipFill rotWithShape="1">
          <a:blip r:embed="rId3">
            <a:alphaModFix/>
          </a:blip>
          <a:srcRect/>
          <a:stretch/>
        </p:blipFill>
        <p:spPr>
          <a:xfrm>
            <a:off x="3120294" y="1727630"/>
            <a:ext cx="2903411" cy="2907195"/>
          </a:xfrm>
          <a:prstGeom prst="rect">
            <a:avLst/>
          </a:prstGeom>
          <a:noFill/>
          <a:ln>
            <a:noFill/>
          </a:ln>
        </p:spPr>
      </p:pic>
      <p:pic>
        <p:nvPicPr>
          <p:cNvPr id="735" name="Google Shape;735;p74" descr="An Excel sheet titled, 2016 Tax Brackets, has a column filing status with four entries as follows. 1. Single. 2. Married filing jointly or qualifying widow or widower. 3. Married filing separately. 4. Head of household. The entries in various cells below the column filing status are as follows. A 9, enter filing status left parenthesis 1 through 4 right parenthesis, B 9, 2, A 10, enter taxable income, B 10, $145,100, A 12, Federal tax bracket, B 12, 25.0%. A button with an up arrow and a button with a down arrow is given in column C to change the value of filing Status. A left button and a right button are given in column D to change the value of Taxable Income. The value shown in cell D 9 is 1451."/>
          <p:cNvPicPr preferRelativeResize="0"/>
          <p:nvPr/>
        </p:nvPicPr>
        <p:blipFill rotWithShape="1">
          <a:blip r:embed="rId4">
            <a:alphaModFix/>
          </a:blip>
          <a:srcRect/>
          <a:stretch/>
        </p:blipFill>
        <p:spPr>
          <a:xfrm>
            <a:off x="2483781" y="4811417"/>
            <a:ext cx="4176438" cy="125732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2.20: Using a Combo Box</a:t>
            </a:r>
            <a:endParaRPr>
              <a:latin typeface="Arial"/>
              <a:ea typeface="Arial"/>
              <a:cs typeface="Arial"/>
              <a:sym typeface="Arial"/>
            </a:endParaRPr>
          </a:p>
        </p:txBody>
      </p:sp>
      <p:sp>
        <p:nvSpPr>
          <p:cNvPr id="741" name="Google Shape;741;p75"/>
          <p:cNvSpPr txBox="1">
            <a:spLocks noGrp="1"/>
          </p:cNvSpPr>
          <p:nvPr>
            <p:ph type="body" idx="1"/>
          </p:nvPr>
        </p:nvSpPr>
        <p:spPr>
          <a:xfrm>
            <a:off x="457200" y="1600201"/>
            <a:ext cx="8229600" cy="103327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Compute the total sales for any month in the Monthly Product Sales database.</a:t>
            </a:r>
            <a:endParaRPr>
              <a:latin typeface="Arial"/>
              <a:ea typeface="Arial"/>
              <a:cs typeface="Arial"/>
              <a:sym typeface="Arial"/>
            </a:endParaRPr>
          </a:p>
        </p:txBody>
      </p:sp>
      <p:pic>
        <p:nvPicPr>
          <p:cNvPr id="742" name="Google Shape;742;p75" descr="An Excel sheet, Query 3, has a table titled, Sales units. The table has 12 rows from row 4 to row 15 and 6 columns from A to F. The columns have the following headings from left to right. Month, Product A, Product B, Product C, Product D, Product E. The row entries are as follows. Row 4. January, 7792, 5554, 3105, 3168, 10350. Row 5. February, 7268, 3024, 3228, 3751, 8965. Row 6. March, 7049, 5543, 2147, 3319, 6827. Row 7. April, 7560, 5232, 2636, 4057, 8544. Row 8. May, 8233, 5450, 2726, 3837, 7535. Row 9. June, 8629, 3943, 2705, 4664, 9070. Row 10. July, 8702, 5991, 2891, 5418, 8389. Row 11. August, 9215, 3920, 2782, 4085, 7367. Row 12. September, 8986, 4753, 2524, 5575, 5377. Row 13. October, 8654, 4746, 3258, 5333, 7645. Row 14. November, 8315, 3566, 2144, 4924, 8173. Row 15. December, 7978, 5670, 3071, 6563, 6088. A dropdown menu with a field, March, is right to the table. Total sales, 24, 885 is below the drop down menu. A dialog box titled, Format Control, to the right of the entries has four tabs as follows. Size, Protection, Properties, Alt Text, and Control with Control tab selected. Control tab has the following three fields. Input range, $A $4 colon $A $15. Cell link, $H $1. Drop down lines, 12. A check box, 3 D shading, is unchecked. O K and Cancel buttons are at the bottom of the dialog box. O K is selected."/>
          <p:cNvPicPr preferRelativeResize="0"/>
          <p:nvPr/>
        </p:nvPicPr>
        <p:blipFill rotWithShape="1">
          <a:blip r:embed="rId3">
            <a:alphaModFix/>
          </a:blip>
          <a:srcRect/>
          <a:stretch/>
        </p:blipFill>
        <p:spPr>
          <a:xfrm>
            <a:off x="713828" y="2973748"/>
            <a:ext cx="7375593" cy="3002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Exploring Data Using PivotTables</a:t>
            </a:r>
            <a:endParaRPr sz="3600" b="1" i="0" u="none" strike="noStrike" cap="none">
              <a:solidFill>
                <a:srgbClr val="007FA3"/>
              </a:solidFill>
              <a:latin typeface="Arial"/>
              <a:ea typeface="Arial"/>
              <a:cs typeface="Arial"/>
              <a:sym typeface="Arial"/>
            </a:endParaRPr>
          </a:p>
        </p:txBody>
      </p:sp>
      <p:sp>
        <p:nvSpPr>
          <p:cNvPr id="748" name="Google Shape;748;p76"/>
          <p:cNvSpPr txBox="1">
            <a:spLocks noGrp="1"/>
          </p:cNvSpPr>
          <p:nvPr>
            <p:ph type="body" idx="1"/>
          </p:nvPr>
        </p:nvSpPr>
        <p:spPr>
          <a:xfrm>
            <a:off x="457200" y="1600200"/>
            <a:ext cx="8229600" cy="443483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Excel provides a powerful tool for distilling a complex data set into meaningful information: </a:t>
            </a:r>
            <a:r>
              <a:rPr lang="en-US" b="1">
                <a:latin typeface="Arial"/>
                <a:ea typeface="Arial"/>
                <a:cs typeface="Arial"/>
                <a:sym typeface="Arial"/>
              </a:rPr>
              <a:t>PivotTables.</a:t>
            </a:r>
            <a:endParaRPr b="1">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PivotTables allows you to create custom summaries and charts of key information in the data.</a:t>
            </a:r>
            <a:endParaRPr>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PivotTables can be used to quickly create cross-tabulations and to drill down into a large set of data in numerous ways.</a:t>
            </a: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2.21: Creating a PivotTable</a:t>
            </a:r>
            <a:endParaRPr sz="3600" b="1" i="0" u="none" strike="noStrike" cap="none">
              <a:solidFill>
                <a:srgbClr val="007FA3"/>
              </a:solidFill>
              <a:latin typeface="Arial"/>
              <a:ea typeface="Arial"/>
              <a:cs typeface="Arial"/>
              <a:sym typeface="Arial"/>
            </a:endParaRPr>
          </a:p>
        </p:txBody>
      </p:sp>
      <p:sp>
        <p:nvSpPr>
          <p:cNvPr id="754" name="Google Shape;754;p77"/>
          <p:cNvSpPr txBox="1">
            <a:spLocks noGrp="1"/>
          </p:cNvSpPr>
          <p:nvPr>
            <p:ph type="body" idx="1"/>
          </p:nvPr>
        </p:nvSpPr>
        <p:spPr>
          <a:xfrm>
            <a:off x="457200" y="1685367"/>
            <a:ext cx="7603067" cy="4571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600" b="0" u="none" strike="noStrike" cap="none">
                <a:solidFill>
                  <a:schemeClr val="dk1"/>
                </a:solidFill>
                <a:latin typeface="Arial"/>
                <a:ea typeface="Arial"/>
                <a:cs typeface="Arial"/>
                <a:sym typeface="Arial"/>
              </a:rPr>
              <a:t>Click inside the Sales Transactions database</a:t>
            </a:r>
            <a:endParaRPr sz="2600" b="0" u="none" strike="noStrike" cap="none">
              <a:solidFill>
                <a:schemeClr val="dk1"/>
              </a:solidFill>
              <a:latin typeface="Arial"/>
              <a:ea typeface="Arial"/>
              <a:cs typeface="Arial"/>
              <a:sym typeface="Arial"/>
            </a:endParaRPr>
          </a:p>
        </p:txBody>
      </p:sp>
      <p:pic>
        <p:nvPicPr>
          <p:cNvPr id="755" name="Google Shape;755;p77" descr="Insert right angle bracket tables right angle bracket pivot table."/>
          <p:cNvPicPr preferRelativeResize="0"/>
          <p:nvPr/>
        </p:nvPicPr>
        <p:blipFill rotWithShape="1">
          <a:blip r:embed="rId3">
            <a:alphaModFix/>
          </a:blip>
          <a:srcRect/>
          <a:stretch/>
        </p:blipFill>
        <p:spPr>
          <a:xfrm>
            <a:off x="519611" y="2506383"/>
            <a:ext cx="4089400" cy="330200"/>
          </a:xfrm>
          <a:prstGeom prst="rect">
            <a:avLst/>
          </a:prstGeom>
          <a:noFill/>
          <a:ln>
            <a:noFill/>
          </a:ln>
        </p:spPr>
      </p:pic>
      <p:sp>
        <p:nvSpPr>
          <p:cNvPr id="756" name="Google Shape;756;p77"/>
          <p:cNvSpPr txBox="1">
            <a:spLocks noGrp="1"/>
          </p:cNvSpPr>
          <p:nvPr>
            <p:ph type="body" idx="2"/>
          </p:nvPr>
        </p:nvSpPr>
        <p:spPr>
          <a:xfrm>
            <a:off x="462454" y="3200400"/>
            <a:ext cx="3347545" cy="1295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600" b="0" i="0" u="none" strike="noStrike" cap="none">
                <a:solidFill>
                  <a:schemeClr val="dk1"/>
                </a:solidFill>
                <a:latin typeface="Arial"/>
                <a:ea typeface="Arial"/>
                <a:cs typeface="Arial"/>
                <a:sym typeface="Arial"/>
              </a:rPr>
              <a:t>The wizard creates a blank PivotTable as shown.</a:t>
            </a:r>
            <a:endParaRPr sz="2600" b="0" i="0" u="none" strike="noStrike" cap="none">
              <a:solidFill>
                <a:schemeClr val="dk1"/>
              </a:solidFill>
              <a:latin typeface="Arial"/>
              <a:ea typeface="Arial"/>
              <a:cs typeface="Arial"/>
              <a:sym typeface="Arial"/>
            </a:endParaRPr>
          </a:p>
        </p:txBody>
      </p:sp>
      <p:pic>
        <p:nvPicPr>
          <p:cNvPr id="757" name="Google Shape;757;p77" descr="An Excel sheet has a preview of pivot table 1. The text below heading, Pivot table 1, reads, to built a report, choose fields from the pivot table field list. The icons of a table and a pivot table layout are below the text. Pivot table fields layout is to the right of the Excel sheet and has upper pane and lower pane. The upper pane has check boxes to choose fields to add to report as follows. Cust I D, Region, Payment, Transaction code, Source, Amount, Product, and Time of day. The lower pane has a 2 by 2 grid titled, drag fields between areas below with the row headings as follows. Row 1. Filters and Columns. Row 2. Rows and Values. A check box below the grid reads, defer layout update with Update button grayed out on the right."/>
          <p:cNvPicPr preferRelativeResize="0"/>
          <p:nvPr/>
        </p:nvPicPr>
        <p:blipFill rotWithShape="1">
          <a:blip r:embed="rId4">
            <a:alphaModFix/>
          </a:blip>
          <a:srcRect/>
          <a:stretch/>
        </p:blipFill>
        <p:spPr>
          <a:xfrm>
            <a:off x="4930213" y="2816137"/>
            <a:ext cx="3652375" cy="28930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PivotTable Field List</a:t>
            </a:r>
            <a:endParaRPr sz="3600" b="1" i="0" u="none" strike="noStrike" cap="none">
              <a:solidFill>
                <a:srgbClr val="007FA3"/>
              </a:solidFill>
              <a:latin typeface="Arial"/>
              <a:ea typeface="Arial"/>
              <a:cs typeface="Arial"/>
              <a:sym typeface="Arial"/>
            </a:endParaRPr>
          </a:p>
        </p:txBody>
      </p:sp>
      <p:sp>
        <p:nvSpPr>
          <p:cNvPr id="763" name="Google Shape;763;p78"/>
          <p:cNvSpPr txBox="1">
            <a:spLocks noGrp="1"/>
          </p:cNvSpPr>
          <p:nvPr>
            <p:ph type="body" idx="1"/>
          </p:nvPr>
        </p:nvSpPr>
        <p:spPr>
          <a:xfrm>
            <a:off x="457200" y="1600201"/>
            <a:ext cx="2971800" cy="30713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600" b="0" i="0" u="none" strike="noStrike" cap="none">
                <a:solidFill>
                  <a:schemeClr val="dk1"/>
                </a:solidFill>
                <a:latin typeface="Arial"/>
                <a:ea typeface="Arial"/>
                <a:cs typeface="Arial"/>
                <a:sym typeface="Arial"/>
              </a:rPr>
              <a:t>Select and drag the fields to one of the PivotTable areas:</a:t>
            </a:r>
            <a:endParaRPr sz="2600" b="0" i="0" u="none" strike="noStrike" cap="none">
              <a:solidFill>
                <a:schemeClr val="dk1"/>
              </a:solidFill>
              <a:latin typeface="Arial"/>
              <a:ea typeface="Arial"/>
              <a:cs typeface="Arial"/>
              <a:sym typeface="Arial"/>
            </a:endParaRPr>
          </a:p>
          <a:p>
            <a:pPr marL="255600" marR="0" lvl="0" indent="-255600" algn="l" rtl="0">
              <a:lnSpc>
                <a:spcPct val="100000"/>
              </a:lnSpc>
              <a:spcBef>
                <a:spcPts val="1500"/>
              </a:spcBef>
              <a:spcAft>
                <a:spcPts val="0"/>
              </a:spcAft>
              <a:buClr>
                <a:srgbClr val="007FA3"/>
              </a:buClr>
              <a:buSzPts val="2700"/>
              <a:buFont typeface="Arial"/>
              <a:buChar char="•"/>
            </a:pPr>
            <a:r>
              <a:rPr lang="en-US" sz="2600" b="0" i="0" u="none" strike="noStrike" cap="none">
                <a:solidFill>
                  <a:schemeClr val="dk1"/>
                </a:solidFill>
                <a:latin typeface="Arial"/>
                <a:ea typeface="Arial"/>
                <a:cs typeface="Arial"/>
                <a:sym typeface="Arial"/>
              </a:rPr>
              <a:t>Report Filter</a:t>
            </a:r>
            <a:endParaRPr sz="2600">
              <a:latin typeface="Arial"/>
              <a:ea typeface="Arial"/>
              <a:cs typeface="Arial"/>
              <a:sym typeface="Arial"/>
            </a:endParaRPr>
          </a:p>
          <a:p>
            <a:pPr marL="255600" marR="0" lvl="0" indent="-255600" algn="l" rtl="0">
              <a:lnSpc>
                <a:spcPct val="100000"/>
              </a:lnSpc>
              <a:spcBef>
                <a:spcPts val="1500"/>
              </a:spcBef>
              <a:spcAft>
                <a:spcPts val="0"/>
              </a:spcAft>
              <a:buClr>
                <a:srgbClr val="007FA3"/>
              </a:buClr>
              <a:buSzPts val="2700"/>
              <a:buFont typeface="Arial"/>
              <a:buChar char="•"/>
            </a:pPr>
            <a:r>
              <a:rPr lang="en-US" sz="2600" b="0" i="0" u="none" strike="noStrike" cap="none">
                <a:solidFill>
                  <a:schemeClr val="dk1"/>
                </a:solidFill>
                <a:latin typeface="Arial"/>
                <a:ea typeface="Arial"/>
                <a:cs typeface="Arial"/>
                <a:sym typeface="Arial"/>
              </a:rPr>
              <a:t>Column Labels</a:t>
            </a:r>
            <a:endParaRPr sz="2600">
              <a:latin typeface="Arial"/>
              <a:ea typeface="Arial"/>
              <a:cs typeface="Arial"/>
              <a:sym typeface="Arial"/>
            </a:endParaRPr>
          </a:p>
          <a:p>
            <a:pPr marL="255600" marR="0" lvl="0" indent="-255600" algn="l" rtl="0">
              <a:lnSpc>
                <a:spcPct val="100000"/>
              </a:lnSpc>
              <a:spcBef>
                <a:spcPts val="1500"/>
              </a:spcBef>
              <a:spcAft>
                <a:spcPts val="0"/>
              </a:spcAft>
              <a:buClr>
                <a:srgbClr val="007FA3"/>
              </a:buClr>
              <a:buSzPts val="2700"/>
              <a:buFont typeface="Arial"/>
              <a:buChar char="•"/>
            </a:pPr>
            <a:r>
              <a:rPr lang="en-US" sz="2600" b="0" i="0" u="none" strike="noStrike" cap="none">
                <a:solidFill>
                  <a:schemeClr val="dk1"/>
                </a:solidFill>
                <a:latin typeface="Arial"/>
                <a:ea typeface="Arial"/>
                <a:cs typeface="Arial"/>
                <a:sym typeface="Arial"/>
              </a:rPr>
              <a:t>Row Labels</a:t>
            </a:r>
            <a:endParaRPr sz="2600" b="0" i="0" u="none" strike="noStrike" cap="none">
              <a:solidFill>
                <a:schemeClr val="dk1"/>
              </a:solidFill>
              <a:latin typeface="Arial"/>
              <a:ea typeface="Arial"/>
              <a:cs typeface="Arial"/>
              <a:sym typeface="Arial"/>
            </a:endParaRPr>
          </a:p>
        </p:txBody>
      </p:sp>
      <p:sp>
        <p:nvSpPr>
          <p:cNvPr id="764" name="Google Shape;764;p78"/>
          <p:cNvSpPr txBox="1">
            <a:spLocks noGrp="1"/>
          </p:cNvSpPr>
          <p:nvPr>
            <p:ph type="body" idx="2"/>
          </p:nvPr>
        </p:nvSpPr>
        <p:spPr>
          <a:xfrm>
            <a:off x="493986" y="4789657"/>
            <a:ext cx="323193" cy="48162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700"/>
              <a:buFont typeface="Arial"/>
              <a:buChar char="•"/>
            </a:pPr>
            <a:r>
              <a:rPr lang="en-US" sz="2600" b="0" i="0" u="none" strike="noStrike" cap="none">
                <a:solidFill>
                  <a:schemeClr val="dk1"/>
                </a:solidFill>
                <a:latin typeface="Arial"/>
                <a:ea typeface="Arial"/>
                <a:cs typeface="Arial"/>
                <a:sym typeface="Arial"/>
              </a:rPr>
              <a:t> </a:t>
            </a:r>
            <a:endParaRPr sz="2600" b="0" i="0" u="none" strike="noStrike" cap="none">
              <a:solidFill>
                <a:schemeClr val="dk1"/>
              </a:solidFill>
              <a:latin typeface="Arial"/>
              <a:ea typeface="Arial"/>
              <a:cs typeface="Arial"/>
              <a:sym typeface="Arial"/>
            </a:endParaRPr>
          </a:p>
        </p:txBody>
      </p:sp>
      <p:pic>
        <p:nvPicPr>
          <p:cNvPr id="765" name="Google Shape;765;p78" descr="Summation"/>
          <p:cNvPicPr preferRelativeResize="0"/>
          <p:nvPr/>
        </p:nvPicPr>
        <p:blipFill rotWithShape="1">
          <a:blip r:embed="rId3">
            <a:alphaModFix/>
          </a:blip>
          <a:srcRect/>
          <a:stretch/>
        </p:blipFill>
        <p:spPr>
          <a:xfrm>
            <a:off x="883503" y="4848441"/>
            <a:ext cx="241300" cy="292100"/>
          </a:xfrm>
          <a:prstGeom prst="rect">
            <a:avLst/>
          </a:prstGeom>
          <a:noFill/>
          <a:ln>
            <a:noFill/>
          </a:ln>
        </p:spPr>
      </p:pic>
      <p:sp>
        <p:nvSpPr>
          <p:cNvPr id="766" name="Google Shape;766;p78"/>
          <p:cNvSpPr txBox="1">
            <a:spLocks noGrp="1"/>
          </p:cNvSpPr>
          <p:nvPr>
            <p:ph type="body" idx="3"/>
          </p:nvPr>
        </p:nvSpPr>
        <p:spPr>
          <a:xfrm>
            <a:off x="1260977" y="4804480"/>
            <a:ext cx="1066800" cy="38002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600" b="0" i="0" u="none" strike="noStrike" cap="none">
                <a:solidFill>
                  <a:srgbClr val="000000"/>
                </a:solidFill>
                <a:latin typeface="Arial"/>
                <a:ea typeface="Arial"/>
                <a:cs typeface="Arial"/>
                <a:sym typeface="Arial"/>
              </a:rPr>
              <a:t>Values</a:t>
            </a:r>
            <a:endParaRPr sz="2600" b="0" i="0" u="none" strike="noStrike" cap="none">
              <a:solidFill>
                <a:srgbClr val="000000"/>
              </a:solidFill>
              <a:latin typeface="Arial"/>
              <a:ea typeface="Arial"/>
              <a:cs typeface="Arial"/>
              <a:sym typeface="Arial"/>
            </a:endParaRPr>
          </a:p>
        </p:txBody>
      </p:sp>
      <p:pic>
        <p:nvPicPr>
          <p:cNvPr id="767" name="Google Shape;767;p78" descr="An Excel sheet has a preview of pivot table 1. The text below heading, Pivot table 1, reads, to built a report, choose fields from the pivot table field list. The icons of a table and a pivot table layout are below the text. Pivot table fields layout is to the right of the Excel sheet and has upper pane and lower pane. The upper pane has check boxes to choose fields to add to report as follows. Cust I D, Region, Payment, Transaction code, Source, Amount, Product, and Time of day. The lower pane has a 2 by 2 grid titled, drag fields between areas below with the row headings as follows. Row 1. Filters and Columns. Row 2. Rows and Values. A check box below the grid reads, defer layout update with Update button grayed out on the right. An downward arrow points from the upper pane to the lower pane."/>
          <p:cNvPicPr preferRelativeResize="0"/>
          <p:nvPr/>
        </p:nvPicPr>
        <p:blipFill rotWithShape="1">
          <a:blip r:embed="rId4">
            <a:alphaModFix/>
          </a:blip>
          <a:srcRect/>
          <a:stretch/>
        </p:blipFill>
        <p:spPr>
          <a:xfrm>
            <a:off x="4086731" y="1657749"/>
            <a:ext cx="4278655" cy="41013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Pivot Table for Total Revenue by Region</a:t>
            </a:r>
            <a:endParaRPr>
              <a:latin typeface="Arial"/>
              <a:ea typeface="Arial"/>
              <a:cs typeface="Arial"/>
              <a:sym typeface="Arial"/>
            </a:endParaRPr>
          </a:p>
        </p:txBody>
      </p:sp>
      <p:pic>
        <p:nvPicPr>
          <p:cNvPr id="773" name="Google Shape;773;p79" descr="An Excel sheet has a table with 5 rows from row 4 to row 8 and 2 columns, A and B. The columns have the following headings from left to right. Row labels, Sum of amount. The row entries are as follows. Row 4. East, 4170.44. Row 5. North, 2849.24. Row 6. South, 4422.11. Row 7. West, 7412.63. Row 8. Grand total, 18854.42. The Pivot table fields layout next to the table has the check boxes with region and amount selected in the upper pane. In the lower pane, rows has a field, region, and values has a field, sum of amount."/>
          <p:cNvPicPr preferRelativeResize="0"/>
          <p:nvPr/>
        </p:nvPicPr>
        <p:blipFill rotWithShape="1">
          <a:blip r:embed="rId3">
            <a:alphaModFix/>
          </a:blip>
          <a:srcRect/>
          <a:stretch/>
        </p:blipFill>
        <p:spPr>
          <a:xfrm>
            <a:off x="457200" y="1600200"/>
            <a:ext cx="3847365" cy="3969926"/>
          </a:xfrm>
          <a:prstGeom prst="rect">
            <a:avLst/>
          </a:prstGeom>
          <a:noFill/>
          <a:ln>
            <a:noFill/>
          </a:ln>
        </p:spPr>
      </p:pic>
      <p:sp>
        <p:nvSpPr>
          <p:cNvPr id="774" name="Google Shape;774;p79"/>
          <p:cNvSpPr txBox="1">
            <a:spLocks noGrp="1"/>
          </p:cNvSpPr>
          <p:nvPr>
            <p:ph type="body" idx="1"/>
          </p:nvPr>
        </p:nvSpPr>
        <p:spPr>
          <a:xfrm>
            <a:off x="4425696" y="1600200"/>
            <a:ext cx="4261104" cy="193547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1800">
                <a:latin typeface="Arial"/>
                <a:ea typeface="Arial"/>
                <a:cs typeface="Arial"/>
                <a:sym typeface="Arial"/>
              </a:rPr>
              <a:t>You may select the range of the value, right click, and format the cells as currency to make the PivotTable more meaningful. You may also replace the names in the headers; for instance, change Row Labels to Region and Sum of Amount to Revenue.</a:t>
            </a:r>
            <a:endParaRPr sz="1800">
              <a:latin typeface="Arial"/>
              <a:ea typeface="Arial"/>
              <a:cs typeface="Arial"/>
              <a:sym typeface="Arial"/>
            </a:endParaRPr>
          </a:p>
        </p:txBody>
      </p:sp>
      <p:pic>
        <p:nvPicPr>
          <p:cNvPr id="775" name="Google Shape;775;p79" descr="An Excel sheet has a table with 5 rows from row 4 to row 8 and 2 columns, A and B. The columns have the following headings from left to right. Row labels, Sum of amount. The row entries are as follows. Row 4. East, 4170.44. Row 5. North, 2849.24. Row 6. South, 4422.11. Row 7. West, 7412.63. Row 8. Grand total, 18854.42."/>
          <p:cNvPicPr preferRelativeResize="0"/>
          <p:nvPr/>
        </p:nvPicPr>
        <p:blipFill rotWithShape="1">
          <a:blip r:embed="rId4">
            <a:alphaModFix/>
          </a:blip>
          <a:srcRect/>
          <a:stretch/>
        </p:blipFill>
        <p:spPr>
          <a:xfrm>
            <a:off x="5147733" y="3664037"/>
            <a:ext cx="3236976" cy="229209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0"/>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Revenue Breakdown by Region and Product</a:t>
            </a:r>
            <a:endParaRPr>
              <a:latin typeface="Arial"/>
              <a:ea typeface="Arial"/>
              <a:cs typeface="Arial"/>
              <a:sym typeface="Arial"/>
            </a:endParaRPr>
          </a:p>
        </p:txBody>
      </p:sp>
      <p:pic>
        <p:nvPicPr>
          <p:cNvPr id="781" name="Google Shape;781;p80" descr="An Excel sheet has a table with 5 rows from row 4 to row 8 and 2 columns, A and B. The columns have the following headings from left to right. Row labels, Sum of amount. The row entries are as follows. Row 4. East, 4170.44. Row 5. North, 2849.24. Row 6. South, 4422.11. Row 7. West, 7412.63. Row 8. Grand total, 18854.42. The pivot table fields layout next to the table has the check boxes with region, amount, and product selected in the upper pane. In the lower pane, columns has a field, product, rows has a field, region, and values has a field, revenue. Each field has a drop down menu."/>
          <p:cNvPicPr preferRelativeResize="0"/>
          <p:nvPr/>
        </p:nvPicPr>
        <p:blipFill rotWithShape="1">
          <a:blip r:embed="rId3">
            <a:alphaModFix/>
          </a:blip>
          <a:srcRect/>
          <a:stretch/>
        </p:blipFill>
        <p:spPr>
          <a:xfrm>
            <a:off x="1569843" y="1543746"/>
            <a:ext cx="5658196" cy="46218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1"/>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Alternate PivotTable View of Region and Product Revenue</a:t>
            </a:r>
            <a:endParaRPr>
              <a:latin typeface="Arial"/>
              <a:ea typeface="Arial"/>
              <a:cs typeface="Arial"/>
              <a:sym typeface="Arial"/>
            </a:endParaRPr>
          </a:p>
        </p:txBody>
      </p:sp>
      <p:pic>
        <p:nvPicPr>
          <p:cNvPr id="787" name="Google Shape;787;p81" descr="An Excel sheet has table with 13 rows from row 3 to row 16 and 2 columns, A and B. The columns have the following headings from left to right. Region, Revenue. The row entries are as follows. Row 4. East, $4170.44. Row 5. Book, $3,364.34. Row 6. D V D, $806.10. Row 7. North, $2849.24. Row 8. Book, $2,009.27. Row 9. D V D, $839.97. Row 10. South, $4422.11. Row 11. Book, $3,683.40. Row 12. D V D, $738.85. Row 13. West, $7412.63. Row 14. Book, $5,615.40. Row 15. D V D, $1,797.23. Row 16. Grand total, $18,854.42. The Pivot table fields layout next to the table has the check boxes Region, Amount, and Product selected in the upper pane. In the lower pane, rows has fields, region and product, and values has a field, revenue. Each fields has a drop down menu."/>
          <p:cNvPicPr preferRelativeResize="0"/>
          <p:nvPr/>
        </p:nvPicPr>
        <p:blipFill rotWithShape="1">
          <a:blip r:embed="rId3">
            <a:alphaModFix/>
          </a:blip>
          <a:srcRect/>
          <a:stretch/>
        </p:blipFill>
        <p:spPr>
          <a:xfrm>
            <a:off x="1524262" y="1539036"/>
            <a:ext cx="5508567" cy="452766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PivotTable Customization</a:t>
            </a:r>
            <a:endParaRPr/>
          </a:p>
        </p:txBody>
      </p:sp>
      <p:sp>
        <p:nvSpPr>
          <p:cNvPr id="793" name="Google Shape;793;p82"/>
          <p:cNvSpPr txBox="1">
            <a:spLocks noGrp="1"/>
          </p:cNvSpPr>
          <p:nvPr>
            <p:ph type="body" idx="1"/>
          </p:nvPr>
        </p:nvSpPr>
        <p:spPr>
          <a:xfrm>
            <a:off x="457200" y="1600201"/>
            <a:ext cx="4525190" cy="67685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When you drag a field into</a:t>
            </a:r>
            <a:endParaRPr/>
          </a:p>
        </p:txBody>
      </p:sp>
      <p:pic>
        <p:nvPicPr>
          <p:cNvPr id="794" name="Google Shape;794;p82" descr="the Summation"/>
          <p:cNvPicPr preferRelativeResize="0"/>
          <p:nvPr/>
        </p:nvPicPr>
        <p:blipFill rotWithShape="1">
          <a:blip r:embed="rId3">
            <a:alphaModFix/>
          </a:blip>
          <a:srcRect/>
          <a:stretch/>
        </p:blipFill>
        <p:spPr>
          <a:xfrm>
            <a:off x="655638" y="2327020"/>
            <a:ext cx="850900" cy="330200"/>
          </a:xfrm>
          <a:prstGeom prst="rect">
            <a:avLst/>
          </a:prstGeom>
          <a:noFill/>
          <a:ln>
            <a:noFill/>
          </a:ln>
        </p:spPr>
      </p:pic>
      <p:sp>
        <p:nvSpPr>
          <p:cNvPr id="795" name="Google Shape;795;p82"/>
          <p:cNvSpPr txBox="1">
            <a:spLocks noGrp="1"/>
          </p:cNvSpPr>
          <p:nvPr>
            <p:ph type="body" idx="2"/>
          </p:nvPr>
        </p:nvSpPr>
        <p:spPr>
          <a:xfrm>
            <a:off x="1631304" y="2326936"/>
            <a:ext cx="2750196" cy="4580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Values area, the</a:t>
            </a:r>
            <a:endParaRPr/>
          </a:p>
        </p:txBody>
      </p:sp>
      <p:sp>
        <p:nvSpPr>
          <p:cNvPr id="796" name="Google Shape;796;p82"/>
          <p:cNvSpPr txBox="1">
            <a:spLocks noGrp="1"/>
          </p:cNvSpPr>
          <p:nvPr>
            <p:ph type="body" idx="3"/>
          </p:nvPr>
        </p:nvSpPr>
        <p:spPr>
          <a:xfrm>
            <a:off x="655638" y="2816640"/>
            <a:ext cx="4326752" cy="171094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PivotTable defaults to the sum of the values in that field. Click the dropdown arrow next to Revenue in</a:t>
            </a:r>
            <a:endParaRPr/>
          </a:p>
        </p:txBody>
      </p:sp>
      <p:pic>
        <p:nvPicPr>
          <p:cNvPr id="797" name="Google Shape;797;p82" descr="the Summation"/>
          <p:cNvPicPr preferRelativeResize="0"/>
          <p:nvPr/>
        </p:nvPicPr>
        <p:blipFill rotWithShape="1">
          <a:blip r:embed="rId3">
            <a:alphaModFix/>
          </a:blip>
          <a:srcRect/>
          <a:stretch/>
        </p:blipFill>
        <p:spPr>
          <a:xfrm>
            <a:off x="655638" y="4613292"/>
            <a:ext cx="850900" cy="330200"/>
          </a:xfrm>
          <a:prstGeom prst="rect">
            <a:avLst/>
          </a:prstGeom>
          <a:noFill/>
          <a:ln>
            <a:noFill/>
          </a:ln>
        </p:spPr>
      </p:pic>
      <p:sp>
        <p:nvSpPr>
          <p:cNvPr id="798" name="Google Shape;798;p82"/>
          <p:cNvSpPr txBox="1">
            <a:spLocks noGrp="1"/>
          </p:cNvSpPr>
          <p:nvPr>
            <p:ph type="body" idx="4"/>
          </p:nvPr>
        </p:nvSpPr>
        <p:spPr>
          <a:xfrm>
            <a:off x="1678082" y="4559190"/>
            <a:ext cx="2889436" cy="46026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Values area and</a:t>
            </a:r>
            <a:endParaRPr/>
          </a:p>
        </p:txBody>
      </p:sp>
      <p:sp>
        <p:nvSpPr>
          <p:cNvPr id="799" name="Google Shape;799;p82"/>
          <p:cNvSpPr txBox="1">
            <a:spLocks noGrp="1"/>
          </p:cNvSpPr>
          <p:nvPr>
            <p:ph type="body" idx="5"/>
          </p:nvPr>
        </p:nvSpPr>
        <p:spPr>
          <a:xfrm>
            <a:off x="655638" y="5063974"/>
            <a:ext cx="4024032" cy="9284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choose Value Field Settings. Select Count.</a:t>
            </a:r>
            <a:endParaRPr>
              <a:latin typeface="Arial"/>
              <a:ea typeface="Arial"/>
              <a:cs typeface="Arial"/>
              <a:sym typeface="Arial"/>
            </a:endParaRPr>
          </a:p>
        </p:txBody>
      </p:sp>
      <p:pic>
        <p:nvPicPr>
          <p:cNvPr id="800" name="Google Shape;800;p82" descr="A dialog box titled, Value Field Settings, has two fields and two tabs. The fields are as follows. Source name, customer I D. Customer Name, Count of customer I D. The tabs, Summarize values by and Show values as, are below these two fields. The text below Summarize Values by reads, Summarize value field by, choose the type of calculation that you want to use to summarize data from the selected field. The options to be selected are Sum, Count, Average, Maximum, Minimum, and Product. Count is selected. The buttons, Number Format, O K, and Cancel, are at the bottom of the dialog box. O K is selected."/>
          <p:cNvPicPr preferRelativeResize="0"/>
          <p:nvPr/>
        </p:nvPicPr>
        <p:blipFill rotWithShape="1">
          <a:blip r:embed="rId4">
            <a:alphaModFix/>
          </a:blip>
          <a:srcRect/>
          <a:stretch/>
        </p:blipFill>
        <p:spPr>
          <a:xfrm>
            <a:off x="5294273" y="2189162"/>
            <a:ext cx="3392527" cy="32464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Example 2.3: Excel Table for Credit Risk Data</a:t>
            </a:r>
            <a:endParaRPr>
              <a:latin typeface="Arial"/>
              <a:ea typeface="Arial"/>
              <a:cs typeface="Arial"/>
              <a:sym typeface="Arial"/>
            </a:endParaRPr>
          </a:p>
        </p:txBody>
      </p:sp>
      <p:pic>
        <p:nvPicPr>
          <p:cNvPr id="291" name="Google Shape;291;p29" descr="An Excel sheet has a table titled, Credit risk data. The table has 7 rows from row 4 to row 10 and 12 columns from A to J. The columns have the following headings from left to right. Loan purpose, Checking, Savings, Months customer, Months employed, Gender, Marital status, Age, Housing , Years, Job, Credit risk. The row entries are as follows. Row 4. Small appliance, $0, $739, 13, 12, M, single, 23, own, 3, unskilled, low. Row 5. Furniture, $0, $1,230, 25, 0, M, divorced, 32, own, 1, skilled, high. Row 6. New car, $0, $389, 19, 119, M, single, 38, own, 4, management, high. Row 7. Furniture, $638, $347, 13, 14, M, single, 36, own, 2, unskilled, high. Row 8. Education, $963, $4,754, 40, 45, M, single, 31, rent, 3, skilled, low. Row 9. Furniture, $2,827, $0, 11, 13, M, married, 25, own, 1, skilled, Low. Row 10. New car, $0, $229, 13, 16, M, married, 26, own, 3, unskilled, low."/>
          <p:cNvPicPr preferRelativeResize="0"/>
          <p:nvPr/>
        </p:nvPicPr>
        <p:blipFill rotWithShape="1">
          <a:blip r:embed="rId3">
            <a:alphaModFix/>
          </a:blip>
          <a:srcRect/>
          <a:stretch/>
        </p:blipFill>
        <p:spPr>
          <a:xfrm>
            <a:off x="713879" y="1579234"/>
            <a:ext cx="7714211" cy="1612669"/>
          </a:xfrm>
          <a:prstGeom prst="rect">
            <a:avLst/>
          </a:prstGeom>
          <a:noFill/>
          <a:ln>
            <a:noFill/>
          </a:ln>
        </p:spPr>
      </p:pic>
      <p:pic>
        <p:nvPicPr>
          <p:cNvPr id="292" name="Google Shape;292;p29" descr="An Excel sheet has a table titled, Credit risk data. The table has 11 rows from row 4 to row 14 and 12 columns from A to J. The columns have the following headings from left to right. Loan purpose, Checking, Savings, Months customer, Months employed, Gender, Marital status, Age, Housing, Years, Job, Credit risk. The row entries are as follows. Row 4. Small appliance, $0, $739, 13, 12, M, single, 23, own, 3, unskilled, low. Row 5. Furniture, $0, $1,230, 25, 0, M, divorced, 32, own, 1, skilled, high. Row 6. New car, $0, $389, 19, 119, M, single, 38, own, 4, management, high. Row 7. Furniture, $638, $347, 13, 14, M, single, 36, own, 2, unskilled, high. Row 8. Education, $963, $4,754, 40, 45, M, single, 31, rent, 3, skilled, low. Row 9. Furniture, $2,827, $0, 11, 13, M, married, 25, own, 1, skilled, low. Row 10. New car, $0, $229, 13, 16, M, married, 26, own, 3, unskilled, low. Row 11. Business, $0, $533, 14, 2, M, single, 27, own, 1, unskilled, low. Row 12. Small appliance, $6,509, $493, 37, 9, M, single, 25, own, 2, skilled, high. Row 13. Small appliance, $966, $0, 25, 4, F, divorced, 43, own, 1, skilled, high. Row 14. Business, $0, $989, 49, 0, M, single, 32, rent, 2, management, high."/>
          <p:cNvPicPr preferRelativeResize="0"/>
          <p:nvPr/>
        </p:nvPicPr>
        <p:blipFill rotWithShape="1">
          <a:blip r:embed="rId4">
            <a:alphaModFix/>
          </a:blip>
          <a:srcRect/>
          <a:stretch/>
        </p:blipFill>
        <p:spPr>
          <a:xfrm>
            <a:off x="713879" y="3627660"/>
            <a:ext cx="7714211" cy="18565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83"/>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PivotTable for Count of Regional Sales by Product</a:t>
            </a:r>
            <a:endParaRPr>
              <a:latin typeface="Arial"/>
              <a:ea typeface="Arial"/>
              <a:cs typeface="Arial"/>
              <a:sym typeface="Arial"/>
            </a:endParaRPr>
          </a:p>
        </p:txBody>
      </p:sp>
      <p:pic>
        <p:nvPicPr>
          <p:cNvPr id="806" name="Google Shape;806;p83" descr="An Excel sheet has a table with 5 rows from row 5 to row 9 and 4 columns from A to D. The table has headings in column A and B as Count of amount and Product, respectively, in the third row. The column headings in the fourth row from left to right are as follows. Region, Book, D V D, Grand total. The row entries are as follows. Row 5. East, 56, 42, 98. Row 6. North, 43, 42, 85. Row 7. South, 62, 37, 99. Row 8. West, 100, 90, 190. Row 9. Grand total, 261, 211, 472. The pivot table fields layout next to the table has the check boxes Region, Amount, and Product selected in the upper pane. In the lower pane, rows has fields, region, columns has a field, product, and values has a field, revenue. Each field has a drop down menu."/>
          <p:cNvPicPr preferRelativeResize="0"/>
          <p:nvPr/>
        </p:nvPicPr>
        <p:blipFill rotWithShape="1">
          <a:blip r:embed="rId3">
            <a:alphaModFix/>
          </a:blip>
          <a:srcRect/>
          <a:stretch/>
        </p:blipFill>
        <p:spPr>
          <a:xfrm>
            <a:off x="1624908" y="1632281"/>
            <a:ext cx="5320145" cy="436695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Percentage Views</a:t>
            </a:r>
            <a:endParaRPr>
              <a:latin typeface="Arial"/>
              <a:ea typeface="Arial"/>
              <a:cs typeface="Arial"/>
              <a:sym typeface="Arial"/>
            </a:endParaRPr>
          </a:p>
        </p:txBody>
      </p:sp>
      <p:sp>
        <p:nvSpPr>
          <p:cNvPr id="812" name="Google Shape;812;p84"/>
          <p:cNvSpPr txBox="1">
            <a:spLocks noGrp="1"/>
          </p:cNvSpPr>
          <p:nvPr>
            <p:ph type="body" idx="1"/>
          </p:nvPr>
        </p:nvSpPr>
        <p:spPr>
          <a:xfrm>
            <a:off x="457200" y="1439335"/>
            <a:ext cx="8229600" cy="238895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Percent of the grand total, Percent of row total, Percent of column total, and other options</a:t>
            </a:r>
            <a:endParaRPr/>
          </a:p>
          <a:p>
            <a:pPr marL="740664" lvl="1" indent="-283464" algn="l" rtl="0">
              <a:lnSpc>
                <a:spcPct val="100000"/>
              </a:lnSpc>
              <a:spcBef>
                <a:spcPts val="600"/>
              </a:spcBef>
              <a:spcAft>
                <a:spcPts val="0"/>
              </a:spcAft>
              <a:buSzPts val="2800"/>
              <a:buChar char="–"/>
            </a:pPr>
            <a:r>
              <a:rPr lang="en-US">
                <a:latin typeface="Arial"/>
                <a:ea typeface="Arial"/>
                <a:cs typeface="Arial"/>
                <a:sym typeface="Arial"/>
              </a:rPr>
              <a:t>In the Value Field Settings dialog, click the tab Show Values As. Select the option in the dropdown box. The % of Row Total is shown:</a:t>
            </a:r>
            <a:endParaRPr>
              <a:latin typeface="Arial"/>
              <a:ea typeface="Arial"/>
              <a:cs typeface="Arial"/>
              <a:sym typeface="Arial"/>
            </a:endParaRPr>
          </a:p>
        </p:txBody>
      </p:sp>
      <p:pic>
        <p:nvPicPr>
          <p:cNvPr id="813" name="Google Shape;813;p84" descr="An Excel sheet has a table with 5 rows from row 5 to row 9 and 4 columns from A to D. The table has headings in column A and B as Count of amount and Product, respectively, in the third row. The column headings in the fourth row from left to right are as follows. Region, Book, D V D, Grand total. The row entries are as follows. Row 5. East, 80.67%, 19.33%, 100.00%. Row 6. North, 70.52%, 29.48%, 100.00%. Row 7. South, 83.29%, 16.71%, 100.00%. Row 8. West, 75.75%, 24.25%, 100.00%. Row 9. Grand total, 77.82%, 22.18%, 100.00%."/>
          <p:cNvPicPr preferRelativeResize="0"/>
          <p:nvPr/>
        </p:nvPicPr>
        <p:blipFill rotWithShape="1">
          <a:blip r:embed="rId3">
            <a:alphaModFix/>
          </a:blip>
          <a:srcRect/>
          <a:stretch/>
        </p:blipFill>
        <p:spPr>
          <a:xfrm>
            <a:off x="2260599" y="3975099"/>
            <a:ext cx="4090357" cy="21168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Using the PivotTable Report Filter</a:t>
            </a:r>
            <a:endParaRPr sz="3600" b="1" i="0" u="none" strike="noStrike" cap="none">
              <a:solidFill>
                <a:srgbClr val="007FA3"/>
              </a:solidFill>
              <a:latin typeface="Arial"/>
              <a:ea typeface="Arial"/>
              <a:cs typeface="Arial"/>
              <a:sym typeface="Arial"/>
            </a:endParaRPr>
          </a:p>
        </p:txBody>
      </p:sp>
      <p:sp>
        <p:nvSpPr>
          <p:cNvPr id="819" name="Google Shape;819;p85"/>
          <p:cNvSpPr txBox="1">
            <a:spLocks noGrp="1"/>
          </p:cNvSpPr>
          <p:nvPr>
            <p:ph type="body" idx="1"/>
          </p:nvPr>
        </p:nvSpPr>
        <p:spPr>
          <a:xfrm>
            <a:off x="457200" y="1600201"/>
            <a:ext cx="2912533" cy="465429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b="0" u="none" strike="noStrike" cap="none">
                <a:solidFill>
                  <a:srgbClr val="000000"/>
                </a:solidFill>
                <a:latin typeface="Arial"/>
                <a:ea typeface="Arial"/>
                <a:cs typeface="Arial"/>
                <a:sym typeface="Arial"/>
              </a:rPr>
              <a:t>Dragging a field into the Filters area in the PivotTable Field list allows you to add a third dimension to your analysis</a:t>
            </a:r>
            <a:r>
              <a:rPr lang="en-US" sz="2400">
                <a:solidFill>
                  <a:srgbClr val="000000"/>
                </a:solidFill>
                <a:latin typeface="Arial"/>
                <a:ea typeface="Arial"/>
                <a:cs typeface="Arial"/>
                <a:sym typeface="Arial"/>
              </a:rPr>
              <a:t>. Drag Payment to the Filters area. Click the drop down arrow in cell B1; choose Credit.</a:t>
            </a:r>
            <a:endParaRPr sz="2400" b="0" u="none" strike="noStrike" cap="none">
              <a:solidFill>
                <a:srgbClr val="000000"/>
              </a:solidFill>
              <a:latin typeface="Arial"/>
              <a:ea typeface="Arial"/>
              <a:cs typeface="Arial"/>
              <a:sym typeface="Arial"/>
            </a:endParaRPr>
          </a:p>
        </p:txBody>
      </p:sp>
      <p:pic>
        <p:nvPicPr>
          <p:cNvPr id="820" name="Google Shape;820;p85" descr="An Excel sheet has a table with 5 rows from row 5 to row 9 and 4 columns from A to D. The table has headings in column A and B as Count of amount and Product, respectively, in the third row. The column headings in the fourth row from left to right are as follows. Region, Book, D V D, Grand total. The row entries are as follows. Row 5. East, $2,494.56, $644.47, $3,139.03. Row 6. North, $687.81, $578.82, $1,266.63. Row 7. South, $2,760.84, $335.35, $3,096.19. Row 8. West, $3,325.41, $1,200.22, $4,525.63. Row 9. Grand total, $9,268.62, $2,758.86, $12,027.48. The pivot table fields layout next to the table has the check boxes Region, Payment, Amount, and Product selected in the upper pane. In the lower pane, Filters has a field, Payment, Columns has a field, Product, Rows has a field, Region, and Values has a field, Revenue. Each fields has a drop down menu."/>
          <p:cNvPicPr preferRelativeResize="0"/>
          <p:nvPr/>
        </p:nvPicPr>
        <p:blipFill rotWithShape="1">
          <a:blip r:embed="rId3">
            <a:alphaModFix/>
          </a:blip>
          <a:srcRect/>
          <a:stretch/>
        </p:blipFill>
        <p:spPr>
          <a:xfrm>
            <a:off x="3615266" y="1600201"/>
            <a:ext cx="5010912" cy="4114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Slicers</a:t>
            </a:r>
            <a:endParaRPr sz="3600" b="1" i="0" u="none" strike="noStrike" cap="none">
              <a:solidFill>
                <a:srgbClr val="007FA3"/>
              </a:solidFill>
              <a:latin typeface="Arial"/>
              <a:ea typeface="Arial"/>
              <a:cs typeface="Arial"/>
              <a:sym typeface="Arial"/>
            </a:endParaRPr>
          </a:p>
        </p:txBody>
      </p:sp>
      <p:sp>
        <p:nvSpPr>
          <p:cNvPr id="826" name="Google Shape;826;p86"/>
          <p:cNvSpPr txBox="1">
            <a:spLocks noGrp="1"/>
          </p:cNvSpPr>
          <p:nvPr>
            <p:ph type="body" idx="1"/>
          </p:nvPr>
        </p:nvSpPr>
        <p:spPr>
          <a:xfrm>
            <a:off x="457200" y="1600201"/>
            <a:ext cx="8229600" cy="328879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None/>
            </a:pPr>
            <a:r>
              <a:rPr lang="en-US" b="1" u="none" strike="noStrike" cap="none">
                <a:solidFill>
                  <a:srgbClr val="000000"/>
                </a:solidFill>
                <a:latin typeface="Arial"/>
                <a:ea typeface="Arial"/>
                <a:cs typeface="Arial"/>
                <a:sym typeface="Arial"/>
              </a:rPr>
              <a:t>Slicers</a:t>
            </a:r>
            <a:r>
              <a:rPr lang="en-US" b="0" u="none" strike="noStrike" cap="none">
                <a:solidFill>
                  <a:srgbClr val="000000"/>
                </a:solidFill>
                <a:latin typeface="Arial"/>
                <a:ea typeface="Arial"/>
                <a:cs typeface="Arial"/>
                <a:sym typeface="Arial"/>
              </a:rPr>
              <a:t> are tools for drilling down to “slice” a PivotTable and display a subset of data.</a:t>
            </a:r>
            <a:endParaRPr>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b="0" u="none" strike="noStrike" cap="none">
                <a:solidFill>
                  <a:srgbClr val="000000"/>
                </a:solidFill>
                <a:latin typeface="Arial"/>
                <a:ea typeface="Arial"/>
                <a:cs typeface="Arial"/>
                <a:sym typeface="Arial"/>
              </a:rPr>
              <a:t>To create a slicer for any of the columns in the database, click on the PivotTable and choose Insert Slicer from the Analyze tab in the PivotTable Tools ribbon</a:t>
            </a:r>
            <a:r>
              <a:rPr lang="en-US">
                <a:latin typeface="Arial"/>
                <a:ea typeface="Arial"/>
                <a:cs typeface="Arial"/>
                <a:sym typeface="Arial"/>
              </a:rPr>
              <a:t> </a:t>
            </a:r>
            <a:r>
              <a:rPr lang="en-US">
                <a:solidFill>
                  <a:srgbClr val="000000"/>
                </a:solidFill>
                <a:latin typeface="Arial"/>
                <a:ea typeface="Arial"/>
                <a:cs typeface="Arial"/>
                <a:sym typeface="Arial"/>
              </a:rPr>
              <a:t>in Windows, or from the PivotTable Analyze tab on a Mac.</a:t>
            </a:r>
            <a:endParaRPr>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8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2.22: Using Slicers</a:t>
            </a:r>
            <a:endParaRPr sz="3600" b="1" i="0" u="none" strike="noStrike" cap="none">
              <a:solidFill>
                <a:srgbClr val="007FA3"/>
              </a:solidFill>
              <a:latin typeface="Arial"/>
              <a:ea typeface="Arial"/>
              <a:cs typeface="Arial"/>
              <a:sym typeface="Arial"/>
            </a:endParaRPr>
          </a:p>
        </p:txBody>
      </p:sp>
      <p:sp>
        <p:nvSpPr>
          <p:cNvPr id="832" name="Google Shape;832;p87"/>
          <p:cNvSpPr txBox="1">
            <a:spLocks noGrp="1"/>
          </p:cNvSpPr>
          <p:nvPr>
            <p:ph type="body" idx="1"/>
          </p:nvPr>
        </p:nvSpPr>
        <p:spPr>
          <a:xfrm>
            <a:off x="457200" y="1464732"/>
            <a:ext cx="8229600" cy="233917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Font typeface="Arial"/>
              <a:buChar char="•"/>
            </a:pPr>
            <a:r>
              <a:rPr lang="en-US" sz="2800">
                <a:latin typeface="Arial"/>
                <a:ea typeface="Arial"/>
                <a:cs typeface="Arial"/>
                <a:sym typeface="Arial"/>
              </a:rPr>
              <a:t>For the PivotTable for the revenues by region and product, insert a slicer for the source of the transaction. If you click on one of the Source buttons, Email or Web, the PivotTable reflects only those records corresponding to that source.</a:t>
            </a:r>
            <a:endParaRPr sz="2800">
              <a:latin typeface="Arial"/>
              <a:ea typeface="Arial"/>
              <a:cs typeface="Arial"/>
              <a:sym typeface="Arial"/>
            </a:endParaRPr>
          </a:p>
        </p:txBody>
      </p:sp>
      <p:pic>
        <p:nvPicPr>
          <p:cNvPr id="833" name="Google Shape;833;p87" descr="An Excel sheet has a table with 5 rows from row 5 to row 9 and 4 columns from A to D. The table has headings in column A and B as Sum of amount and Product, respectively, in the third row. The column headings in the fourth row from left to right are as follows. Sum of Region, Book, D V D, Grand total. The row entries are as follows. Row 5. East, $2,429.41, $684.38, $3,113.79. Row 6. North, $1,777.94, $587.56, $2,365.50. Row 7. South, $2,468.54, $533.33, $3,001.87. Row 8. West, $3,380.14, $1,373.96, $4,754.10. Row 9. Grand total, $10,056.03, $3,179.23, $13,235.26. A slicer, Source, with two buttons, Email and Web, is to the right of the table."/>
          <p:cNvPicPr preferRelativeResize="0"/>
          <p:nvPr/>
        </p:nvPicPr>
        <p:blipFill rotWithShape="1">
          <a:blip r:embed="rId3">
            <a:alphaModFix/>
          </a:blip>
          <a:srcRect/>
          <a:stretch/>
        </p:blipFill>
        <p:spPr>
          <a:xfrm>
            <a:off x="1267968" y="3955983"/>
            <a:ext cx="6412992" cy="2097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2.4: Table-Based Calculations</a:t>
            </a:r>
            <a:endParaRPr>
              <a:latin typeface="Arial"/>
              <a:ea typeface="Arial"/>
              <a:cs typeface="Arial"/>
              <a:sym typeface="Arial"/>
            </a:endParaRPr>
          </a:p>
        </p:txBody>
      </p:sp>
      <p:sp>
        <p:nvSpPr>
          <p:cNvPr id="298" name="Google Shape;298;p30"/>
          <p:cNvSpPr txBox="1">
            <a:spLocks noGrp="1"/>
          </p:cNvSpPr>
          <p:nvPr>
            <p:ph type="body" idx="2"/>
          </p:nvPr>
        </p:nvSpPr>
        <p:spPr>
          <a:xfrm>
            <a:off x="457200" y="1600200"/>
            <a:ext cx="5534025" cy="48411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To sum the data in column C, use the function</a:t>
            </a:r>
            <a:endParaRPr sz="2000">
              <a:latin typeface="Arial"/>
              <a:ea typeface="Arial"/>
              <a:cs typeface="Arial"/>
              <a:sym typeface="Arial"/>
            </a:endParaRPr>
          </a:p>
        </p:txBody>
      </p:sp>
      <p:pic>
        <p:nvPicPr>
          <p:cNvPr id="299" name="Google Shape;299;p30" descr="equals SUM left parenthesis table 1 left bracket savings right bracket right parenthesis"/>
          <p:cNvPicPr preferRelativeResize="0"/>
          <p:nvPr/>
        </p:nvPicPr>
        <p:blipFill rotWithShape="1">
          <a:blip r:embed="rId3">
            <a:alphaModFix/>
          </a:blip>
          <a:srcRect/>
          <a:stretch/>
        </p:blipFill>
        <p:spPr>
          <a:xfrm>
            <a:off x="714894" y="2158047"/>
            <a:ext cx="2863273" cy="357909"/>
          </a:xfrm>
          <a:prstGeom prst="rect">
            <a:avLst/>
          </a:prstGeom>
          <a:noFill/>
          <a:ln>
            <a:noFill/>
          </a:ln>
        </p:spPr>
      </p:pic>
      <p:sp>
        <p:nvSpPr>
          <p:cNvPr id="300" name="Google Shape;300;p30"/>
          <p:cNvSpPr txBox="1">
            <a:spLocks noGrp="1"/>
          </p:cNvSpPr>
          <p:nvPr>
            <p:ph type="body" idx="3"/>
          </p:nvPr>
        </p:nvSpPr>
        <p:spPr>
          <a:xfrm>
            <a:off x="457200" y="2590009"/>
            <a:ext cx="6353175" cy="53234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To find the number of home owners use the function</a:t>
            </a:r>
            <a:endParaRPr sz="2000">
              <a:solidFill>
                <a:srgbClr val="000000"/>
              </a:solidFill>
              <a:latin typeface="Arial"/>
              <a:ea typeface="Arial"/>
              <a:cs typeface="Arial"/>
              <a:sym typeface="Arial"/>
            </a:endParaRPr>
          </a:p>
        </p:txBody>
      </p:sp>
      <p:pic>
        <p:nvPicPr>
          <p:cNvPr id="301" name="Google Shape;301;p30" descr="= Countif left parenthesis table 1 left bracket housing right bracket , Own within double quotes right parenthesis."/>
          <p:cNvPicPr preferRelativeResize="0"/>
          <p:nvPr/>
        </p:nvPicPr>
        <p:blipFill rotWithShape="1">
          <a:blip r:embed="rId4">
            <a:alphaModFix/>
          </a:blip>
          <a:srcRect/>
          <a:stretch/>
        </p:blipFill>
        <p:spPr>
          <a:xfrm>
            <a:off x="705369" y="3202289"/>
            <a:ext cx="3841487" cy="304380"/>
          </a:xfrm>
          <a:prstGeom prst="rect">
            <a:avLst/>
          </a:prstGeom>
          <a:noFill/>
          <a:ln>
            <a:noFill/>
          </a:ln>
        </p:spPr>
      </p:pic>
      <p:sp>
        <p:nvSpPr>
          <p:cNvPr id="302" name="Google Shape;302;p30"/>
          <p:cNvSpPr txBox="1">
            <a:spLocks noGrp="1"/>
          </p:cNvSpPr>
          <p:nvPr>
            <p:ph type="body" idx="4"/>
          </p:nvPr>
        </p:nvSpPr>
        <p:spPr>
          <a:xfrm>
            <a:off x="457201" y="3583226"/>
            <a:ext cx="8229600" cy="84421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If we add new records to the table, the calculation will be updated automatically.</a:t>
            </a:r>
            <a:endParaRPr sz="2000">
              <a:solidFill>
                <a:srgbClr val="000000"/>
              </a:solidFill>
              <a:latin typeface="Arial"/>
              <a:ea typeface="Arial"/>
              <a:cs typeface="Arial"/>
              <a:sym typeface="Arial"/>
            </a:endParaRPr>
          </a:p>
        </p:txBody>
      </p:sp>
      <p:pic>
        <p:nvPicPr>
          <p:cNvPr id="303" name="Google Shape;303;p30" descr="An Excel sheet has a table titled, Credit risk data. The table has 11 rows from row 4 to row 14 and 12 columns from A to J. The columns have the following headings from left to right. Loan purpose, Checking, Savings, Months customer, Months employed, Gender, Marital status, Age, Housing, Years, Job, Credit risk. The row entries are as follows. Row 4. Small appliance, $0, $739, 13, 12, M, single, 23, own, 3, unskilled, low. Row 5. Furniture, $0, $1,230, 25, 0, M, divorced, 32, own, 1, skilled, high. Row 6. New car, $0, $389, 19, 119, M, single, 38, own, 4, management, high. Row 7. Furniture, $638, $347, 13, 14, M, single, 36, own, 2, unskilled, high. Row 8. Education, $963, $4,754, 40, 45, M, single, 31, rent, 3, skilled, low. Row 9. Furniture, $2,827, $0, 11, 13, M, married, 25, own, 1, skilled, low. Row 10. New car, $0, $229, 13, 16, M, married, 26, own, 3, unskilled, low. Row 11. Business, $0, $533, 14, 2, M, single, 27, own, 1, unskilled, low. Row 12. Small appliance, $6,509, $493, 37, 9, M, single, 25, own, 2, skilled, high. Row 13. Small appliance, $966, $0, 25, 4, F, divorced, 43, own, 1, skilled, high. Row 14. Business, $0, $989, 49, 0, M, single, 32, rent, 2, management, high."/>
          <p:cNvPicPr preferRelativeResize="0"/>
          <p:nvPr/>
        </p:nvPicPr>
        <p:blipFill rotWithShape="1">
          <a:blip r:embed="rId5">
            <a:alphaModFix/>
          </a:blip>
          <a:srcRect/>
          <a:stretch/>
        </p:blipFill>
        <p:spPr>
          <a:xfrm>
            <a:off x="1056015" y="4555908"/>
            <a:ext cx="7012919" cy="1687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Data Queries: Sorting Data</a:t>
            </a:r>
            <a:endParaRPr/>
          </a:p>
        </p:txBody>
      </p:sp>
      <p:sp>
        <p:nvSpPr>
          <p:cNvPr id="310" name="Google Shape;310;p31"/>
          <p:cNvSpPr txBox="1">
            <a:spLocks noGrp="1"/>
          </p:cNvSpPr>
          <p:nvPr>
            <p:ph type="body" idx="1"/>
          </p:nvPr>
        </p:nvSpPr>
        <p:spPr>
          <a:xfrm>
            <a:off x="457200" y="1600201"/>
            <a:ext cx="8229600" cy="107668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Select a cell (but not the header) in the column for sorting.</a:t>
            </a:r>
            <a:endParaRPr>
              <a:solidFill>
                <a:srgbClr val="000000"/>
              </a:solidFill>
              <a:latin typeface="Arial"/>
              <a:ea typeface="Arial"/>
              <a:cs typeface="Arial"/>
              <a:sym typeface="Arial"/>
            </a:endParaRPr>
          </a:p>
        </p:txBody>
      </p:sp>
      <p:sp>
        <p:nvSpPr>
          <p:cNvPr id="311" name="Google Shape;311;p31"/>
          <p:cNvSpPr txBox="1">
            <a:spLocks noGrp="1"/>
          </p:cNvSpPr>
          <p:nvPr>
            <p:ph type="body" idx="2"/>
          </p:nvPr>
        </p:nvSpPr>
        <p:spPr>
          <a:xfrm>
            <a:off x="457199" y="2751179"/>
            <a:ext cx="2245659" cy="489983"/>
          </a:xfrm>
          <a:prstGeom prst="rect">
            <a:avLst/>
          </a:prstGeom>
          <a:noFill/>
          <a:ln>
            <a:noFill/>
          </a:ln>
        </p:spPr>
        <p:txBody>
          <a:bodyPr spcFirstLastPara="1" wrap="square" lIns="0" tIns="0" rIns="0" bIns="0" anchor="t" anchorCtr="0">
            <a:noAutofit/>
          </a:bodyPr>
          <a:lstStyle/>
          <a:p>
            <a:pPr marL="914400" lvl="1" indent="-457200" algn="l" rtl="0">
              <a:lnSpc>
                <a:spcPct val="100000"/>
              </a:lnSpc>
              <a:spcBef>
                <a:spcPts val="600"/>
              </a:spcBef>
              <a:spcAft>
                <a:spcPts val="0"/>
              </a:spcAft>
              <a:buSzPts val="2800"/>
              <a:buFont typeface="Arial"/>
              <a:buChar char="–"/>
            </a:pPr>
            <a:r>
              <a:rPr lang="en-US">
                <a:solidFill>
                  <a:srgbClr val="000000"/>
                </a:solidFill>
                <a:latin typeface="Arial"/>
                <a:ea typeface="Arial"/>
                <a:cs typeface="Arial"/>
                <a:sym typeface="Arial"/>
              </a:rPr>
              <a:t>Use the</a:t>
            </a:r>
            <a:endParaRPr>
              <a:latin typeface="Arial"/>
              <a:ea typeface="Arial"/>
              <a:cs typeface="Arial"/>
              <a:sym typeface="Arial"/>
            </a:endParaRPr>
          </a:p>
        </p:txBody>
      </p:sp>
      <p:pic>
        <p:nvPicPr>
          <p:cNvPr id="312" name="Google Shape;312;p31" descr="A Z o r Z A"/>
          <p:cNvPicPr preferRelativeResize="0"/>
          <p:nvPr/>
        </p:nvPicPr>
        <p:blipFill rotWithShape="1">
          <a:blip r:embed="rId3">
            <a:alphaModFix/>
          </a:blip>
          <a:srcRect/>
          <a:stretch/>
        </p:blipFill>
        <p:spPr>
          <a:xfrm>
            <a:off x="2893732" y="2852500"/>
            <a:ext cx="1460500" cy="317500"/>
          </a:xfrm>
          <a:prstGeom prst="rect">
            <a:avLst/>
          </a:prstGeom>
          <a:noFill/>
          <a:ln>
            <a:noFill/>
          </a:ln>
        </p:spPr>
      </p:pic>
      <p:sp>
        <p:nvSpPr>
          <p:cNvPr id="313" name="Google Shape;313;p31"/>
          <p:cNvSpPr txBox="1">
            <a:spLocks noGrp="1"/>
          </p:cNvSpPr>
          <p:nvPr>
            <p:ph type="body" idx="3"/>
          </p:nvPr>
        </p:nvSpPr>
        <p:spPr>
          <a:xfrm>
            <a:off x="4545106" y="2774888"/>
            <a:ext cx="4139165" cy="427511"/>
          </a:xfrm>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SzPts val="2800"/>
              <a:buNone/>
            </a:pPr>
            <a:r>
              <a:rPr lang="en-US">
                <a:latin typeface="Arial"/>
                <a:ea typeface="Arial"/>
                <a:cs typeface="Arial"/>
                <a:sym typeface="Arial"/>
              </a:rPr>
              <a:t>buttons on the Data tab to</a:t>
            </a:r>
            <a:endParaRPr>
              <a:latin typeface="Arial"/>
              <a:ea typeface="Arial"/>
              <a:cs typeface="Arial"/>
              <a:sym typeface="Arial"/>
            </a:endParaRPr>
          </a:p>
        </p:txBody>
      </p:sp>
      <p:sp>
        <p:nvSpPr>
          <p:cNvPr id="314" name="Google Shape;314;p31"/>
          <p:cNvSpPr txBox="1">
            <a:spLocks noGrp="1"/>
          </p:cNvSpPr>
          <p:nvPr>
            <p:ph type="body" idx="4"/>
          </p:nvPr>
        </p:nvSpPr>
        <p:spPr>
          <a:xfrm>
            <a:off x="1188096" y="3315459"/>
            <a:ext cx="5657850" cy="454850"/>
          </a:xfrm>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SzPts val="2800"/>
              <a:buNone/>
            </a:pPr>
            <a:r>
              <a:rPr lang="en-US">
                <a:latin typeface="Arial"/>
                <a:ea typeface="Arial"/>
                <a:cs typeface="Arial"/>
                <a:sym typeface="Arial"/>
              </a:rPr>
              <a:t>sort from low to high or high to low. </a:t>
            </a:r>
            <a:endParaRPr/>
          </a:p>
        </p:txBody>
      </p:sp>
      <p:sp>
        <p:nvSpPr>
          <p:cNvPr id="315" name="Google Shape;315;p31"/>
          <p:cNvSpPr txBox="1">
            <a:spLocks noGrp="1"/>
          </p:cNvSpPr>
          <p:nvPr>
            <p:ph type="body" idx="5"/>
          </p:nvPr>
        </p:nvSpPr>
        <p:spPr>
          <a:xfrm>
            <a:off x="457200" y="3906342"/>
            <a:ext cx="6972300" cy="665657"/>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solidFill>
                  <a:srgbClr val="000000"/>
                </a:solidFill>
                <a:latin typeface="Arial"/>
                <a:ea typeface="Arial"/>
                <a:cs typeface="Arial"/>
                <a:sym typeface="Arial"/>
              </a:rPr>
              <a:t>Click the Sort button for advanced sorting.</a:t>
            </a:r>
            <a:endParaRPr/>
          </a:p>
        </p:txBody>
      </p:sp>
      <p:pic>
        <p:nvPicPr>
          <p:cNvPr id="316" name="Google Shape;316;p31" descr="An Excel sheet has a ribbon with 10 tabs. The sixth tab, Data, is selected and contains 6 sections. In the section, Sort and Filter, Sort icon is encircled."/>
          <p:cNvPicPr preferRelativeResize="0"/>
          <p:nvPr/>
        </p:nvPicPr>
        <p:blipFill rotWithShape="1">
          <a:blip r:embed="rId4">
            <a:alphaModFix/>
          </a:blip>
          <a:srcRect/>
          <a:stretch/>
        </p:blipFill>
        <p:spPr>
          <a:xfrm>
            <a:off x="457200" y="4862918"/>
            <a:ext cx="8077900" cy="963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2.5: Sorting Data in the Purchase Orders Database</a:t>
            </a:r>
            <a:endParaRPr>
              <a:latin typeface="Arial"/>
              <a:ea typeface="Arial"/>
              <a:cs typeface="Arial"/>
              <a:sym typeface="Arial"/>
            </a:endParaRPr>
          </a:p>
        </p:txBody>
      </p:sp>
      <p:sp>
        <p:nvSpPr>
          <p:cNvPr id="322" name="Google Shape;322;p32"/>
          <p:cNvSpPr txBox="1">
            <a:spLocks noGrp="1"/>
          </p:cNvSpPr>
          <p:nvPr>
            <p:ph type="body" idx="1"/>
          </p:nvPr>
        </p:nvSpPr>
        <p:spPr>
          <a:xfrm>
            <a:off x="457200" y="1600201"/>
            <a:ext cx="3810000" cy="66674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Sort data by supplier.</a:t>
            </a:r>
            <a:endParaRPr>
              <a:latin typeface="Arial"/>
              <a:ea typeface="Arial"/>
              <a:cs typeface="Arial"/>
              <a:sym typeface="Arial"/>
            </a:endParaRPr>
          </a:p>
        </p:txBody>
      </p:sp>
      <p:pic>
        <p:nvPicPr>
          <p:cNvPr id="323" name="Google Shape;323;p32" descr="An Excel sheet has a table titled, Purchase orders. The table has 12 rows from row 4 to row 15 and 10 columns from A to J. The columns have the following headings from left to right. Supplier, Order number, Item number, Item description, Item cost, Quantity, Cost per order, Account payment terms, in months, Order date, Arrival date. The row entries are as follows. Row 4. Alum sheeting, Aug 11002, 1243, airframe fasteners, $4.25, 10, $42,500.00, 30, August 8, 20 11, August 14, 20 11. Row 5. Alum sheeting, Sep 11002, 5417, control panel, $255.00, 406, $103,530.00, 30, September 10, 20 11, September 10, 20 11. Row 6. Alum sheeting, Sep 11008, 1243, airframe fasteners, $4.25, 9, $38,250.00, 30, September 05, 20 11, September 12, 20 11. Row 7. Alum sheeting, Oct 11016, 1243, airframe fasteners, $3.95, 10.5, $44,625.00, 30, October 10, 20 11, October 17, 20 11. Row 8. Alum sheeting, Oct 11022, 4224, bolt nut package, $2255.00, 4500, $17,775.00, 30, October 15, 20 11, October 20, 20 11. Row 9. Alum sheeting, Oct 11026, 5417, control panel, $185.00, 500, $127,500.00, 30, October 20, 20 11, October 20, 20 11. Row 10. Alum sheeting, Oct 11028, 5634, side panel, $185.00, 150, $27,750.00, 30, October 25, 20 11, November 03, 20 11. Row 11. Alum sheeting, Oct 11036, 5634, side panel, $90.00, 140, $25,900.00, 30, October 29, 20 11, November 04, 20 11. Row 12. Durable products, Aug 11008, 7258, pressure gauge, $90.00, 100, $9,000.00, 45, August 25, 20 11, August 28, 20 11. Row 13. Durable products, Sep 11009, 7258, pressure gauge, $4.20, 120, $10,800.00, 45, September 05, 20 11, September 09, 20 11. Row 14. Durable products, Sep 11027, 1369, airframe fasteners, $4.20, 15, $63,000.00, 45, September 25, 20 11, September 30, 20 11. Row 15. Durable products, Sep 11031, 1369, airframe fasteners, 14, $58,800.00, 45, September 27, 20 11, October 03, 20 11."/>
          <p:cNvPicPr preferRelativeResize="0"/>
          <p:nvPr/>
        </p:nvPicPr>
        <p:blipFill rotWithShape="1">
          <a:blip r:embed="rId3">
            <a:alphaModFix/>
          </a:blip>
          <a:srcRect/>
          <a:stretch/>
        </p:blipFill>
        <p:spPr>
          <a:xfrm>
            <a:off x="695358" y="2615046"/>
            <a:ext cx="7811145" cy="2008909"/>
          </a:xfrm>
          <a:prstGeom prst="rect">
            <a:avLst/>
          </a:prstGeom>
          <a:noFill/>
          <a:ln>
            <a:noFill/>
          </a:ln>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3045</Words>
  <Application>Microsoft Macintosh PowerPoint</Application>
  <PresentationFormat>On-screen Show (4:3)</PresentationFormat>
  <Paragraphs>306</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508 Lecture</vt:lpstr>
      <vt:lpstr>Business Analytics: Methods, Models, and Decisions</vt:lpstr>
      <vt:lpstr>Data Sets and Databases</vt:lpstr>
      <vt:lpstr>Example 2.1: A Purchase Order Database</vt:lpstr>
      <vt:lpstr>Example 2.2: Using Range Names for a Database</vt:lpstr>
      <vt:lpstr>Data Queries: Tables</vt:lpstr>
      <vt:lpstr>Example 2.3: Excel Table for Credit Risk Data</vt:lpstr>
      <vt:lpstr>Example 2.4: Table-Based Calculations</vt:lpstr>
      <vt:lpstr>Data Queries: Sorting Data</vt:lpstr>
      <vt:lpstr>Example 2.5: Sorting Data in the Purchase Orders Database</vt:lpstr>
      <vt:lpstr>Pareto Analysis</vt:lpstr>
      <vt:lpstr>Example 2.6: Applying the Pareto Principle</vt:lpstr>
      <vt:lpstr>Data Queries: Filtering Data</vt:lpstr>
      <vt:lpstr>Example 2.7: Filtering Purchase Order Records by Item Description (1 of 2)</vt:lpstr>
      <vt:lpstr>Example 2.7: Filtering Purchase Order Records by Item Description (2 of 2)</vt:lpstr>
      <vt:lpstr>Example 2.8: Filtering Records by Item Cost (1 of 2)</vt:lpstr>
      <vt:lpstr>Example 2.8: Filtering Records by Item Cost (2 of 2)</vt:lpstr>
      <vt:lpstr>Caution!</vt:lpstr>
      <vt:lpstr>Advanced Filter</vt:lpstr>
      <vt:lpstr>Example 2.9: Using the Advanced Filter (1 of 3)</vt:lpstr>
      <vt:lpstr>Example 2.9: Using the Advanced Filter (2 of 3)</vt:lpstr>
      <vt:lpstr>Example 2.9: Using the Advanced Filter (3 of 3)</vt:lpstr>
      <vt:lpstr>Database Functions</vt:lpstr>
      <vt:lpstr>Example 2.10:  Using a Database Function</vt:lpstr>
      <vt:lpstr>Logical Functions</vt:lpstr>
      <vt:lpstr>IF Function</vt:lpstr>
      <vt:lpstr>Example 2.11: Using the IF Function</vt:lpstr>
      <vt:lpstr>Nesting IF Functions</vt:lpstr>
      <vt:lpstr>Example 2.12:  Calculating the Price of Quantity Discounts </vt:lpstr>
      <vt:lpstr>Lookup Functions for Database Queries</vt:lpstr>
      <vt:lpstr>Important Notes on Lookup Functions</vt:lpstr>
      <vt:lpstr>Example 2.13: Using the V LOOK UP Function</vt:lpstr>
      <vt:lpstr>INDEX Function</vt:lpstr>
      <vt:lpstr>MATCH Function</vt:lpstr>
      <vt:lpstr>Example 2.14: Using INDEX and MATCH Functions for Database Queries</vt:lpstr>
      <vt:lpstr>Example 2.14 Continued: Using V LOOK UP + If</vt:lpstr>
      <vt:lpstr>Example 2.14 Continued: Using V LOOK UP + MATCH</vt:lpstr>
      <vt:lpstr>Example 2.14 Continued: Using INDEX + MATCH</vt:lpstr>
      <vt:lpstr>Example 2.15: Using INDEX and MATCH for a Left Table Lookup (1 of 2)</vt:lpstr>
      <vt:lpstr>Example 2.15: Using INDEX and MATCH for a Left Table Lookup (2 of 2)</vt:lpstr>
      <vt:lpstr>Excel Template Design</vt:lpstr>
      <vt:lpstr>Example 2.16: A Tax Bracket Calculator</vt:lpstr>
      <vt:lpstr>Example 2.16 Continued: Using IF and V LOOK UP</vt:lpstr>
      <vt:lpstr>Example 2.16 Continued: Using CHOOSE</vt:lpstr>
      <vt:lpstr>Data Validation Tools</vt:lpstr>
      <vt:lpstr>Example 2.17: Applying Data Validation</vt:lpstr>
      <vt:lpstr>ISNUMBER Function</vt:lpstr>
      <vt:lpstr>Example 2.18: Using the ISNUMBER Function for Data Validation</vt:lpstr>
      <vt:lpstr>Form Controls (1 of 2)</vt:lpstr>
      <vt:lpstr>Form Controls (2 of 2)</vt:lpstr>
      <vt:lpstr>Example 2.19: Using Form Controls in the Tax Bracket Template</vt:lpstr>
      <vt:lpstr>Format Control Dialog for Spin Button</vt:lpstr>
      <vt:lpstr>Example 2.20: Using a Combo Box</vt:lpstr>
      <vt:lpstr>Exploring Data Using PivotTables</vt:lpstr>
      <vt:lpstr>Example 2.21: Creating a PivotTable</vt:lpstr>
      <vt:lpstr>PivotTable Field List</vt:lpstr>
      <vt:lpstr>Pivot Table for Total Revenue by Region</vt:lpstr>
      <vt:lpstr>Revenue Breakdown by Region and Product</vt:lpstr>
      <vt:lpstr>Alternate PivotTable View of Region and Product Revenue</vt:lpstr>
      <vt:lpstr>PivotTable Customization</vt:lpstr>
      <vt:lpstr>PivotTable for Count of Regional Sales by Product</vt:lpstr>
      <vt:lpstr>Percentage Views</vt:lpstr>
      <vt:lpstr>Using the PivotTable Report Filter</vt:lpstr>
      <vt:lpstr>Slicers</vt:lpstr>
      <vt:lpstr>Example 2.22: Using Slicers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dc:title>
  <cp:lastModifiedBy>Tom Atwater</cp:lastModifiedBy>
  <cp:revision>1</cp:revision>
  <dcterms:modified xsi:type="dcterms:W3CDTF">2019-09-24T22:50:32Z</dcterms:modified>
</cp:coreProperties>
</file>